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5"/>
  </p:notesMasterIdLst>
  <p:sldIdLst>
    <p:sldId id="257" r:id="rId2"/>
    <p:sldId id="455" r:id="rId3"/>
    <p:sldId id="448" r:id="rId4"/>
    <p:sldId id="442" r:id="rId5"/>
    <p:sldId id="444" r:id="rId6"/>
    <p:sldId id="445" r:id="rId7"/>
    <p:sldId id="443" r:id="rId8"/>
    <p:sldId id="450" r:id="rId9"/>
    <p:sldId id="454" r:id="rId10"/>
    <p:sldId id="453" r:id="rId11"/>
    <p:sldId id="451" r:id="rId12"/>
    <p:sldId id="452" r:id="rId13"/>
    <p:sldId id="446" r:id="rId14"/>
    <p:sldId id="447" r:id="rId15"/>
    <p:sldId id="482" r:id="rId16"/>
    <p:sldId id="481" r:id="rId17"/>
    <p:sldId id="457" r:id="rId18"/>
    <p:sldId id="458" r:id="rId19"/>
    <p:sldId id="459" r:id="rId20"/>
    <p:sldId id="460" r:id="rId21"/>
    <p:sldId id="461" r:id="rId22"/>
    <p:sldId id="462" r:id="rId23"/>
    <p:sldId id="463" r:id="rId24"/>
    <p:sldId id="464" r:id="rId25"/>
    <p:sldId id="465" r:id="rId26"/>
    <p:sldId id="466" r:id="rId27"/>
    <p:sldId id="467" r:id="rId28"/>
    <p:sldId id="468" r:id="rId29"/>
    <p:sldId id="469" r:id="rId30"/>
    <p:sldId id="470" r:id="rId31"/>
    <p:sldId id="471" r:id="rId32"/>
    <p:sldId id="472" r:id="rId33"/>
    <p:sldId id="473" r:id="rId34"/>
    <p:sldId id="474" r:id="rId35"/>
    <p:sldId id="475" r:id="rId36"/>
    <p:sldId id="476" r:id="rId37"/>
    <p:sldId id="477" r:id="rId38"/>
    <p:sldId id="478" r:id="rId39"/>
    <p:sldId id="479" r:id="rId40"/>
    <p:sldId id="480" r:id="rId41"/>
    <p:sldId id="557" r:id="rId42"/>
    <p:sldId id="558" r:id="rId43"/>
    <p:sldId id="559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E0E3"/>
    <a:srgbClr val="F18612"/>
    <a:srgbClr val="0000FF"/>
    <a:srgbClr val="FF0000"/>
    <a:srgbClr val="923931"/>
    <a:srgbClr val="215968"/>
    <a:srgbClr val="76B900"/>
    <a:srgbClr val="588B00"/>
    <a:srgbClr val="5A8C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7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B8F8C-34D8-42BD-9FB1-2357038810AB}" type="datetimeFigureOut">
              <a:rPr lang="en-GB" smtClean="0"/>
              <a:t>11/10/2019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43D57-EE24-4953-B08B-321FB1265E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347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6B8DE5-38CE-4A8E-A2D0-38874309301C}" type="slidenum">
              <a:rPr lang="en-GB" smtClean="0">
                <a:solidFill>
                  <a:prstClr val="black"/>
                </a:solidFill>
              </a:rPr>
              <a:pPr/>
              <a:t>1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10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11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12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13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14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15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16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17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18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19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20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21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22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23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24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25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26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27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28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29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30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31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32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33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34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35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36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37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38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39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4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40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41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42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43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5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6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7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8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ED98A-C54E-4B65-BC04-D08F530DCA39}" type="slidenum">
              <a:rPr lang="en-GB" smtClean="0">
                <a:solidFill>
                  <a:prstClr val="black"/>
                </a:solidFill>
              </a:rPr>
              <a:pPr/>
              <a:t>9</a:t>
            </a:fld>
            <a:endParaRPr lang="en-GB" smtClean="0">
              <a:solidFill>
                <a:prstClr val="black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55600" y="2286000"/>
            <a:ext cx="8432800" cy="4238625"/>
          </a:xfrm>
          <a:prstGeom prst="rect">
            <a:avLst/>
          </a:prstGeom>
          <a:solidFill>
            <a:srgbClr val="62509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>
              <a:solidFill>
                <a:srgbClr val="000000"/>
              </a:solidFill>
            </a:endParaRPr>
          </a:p>
        </p:txBody>
      </p:sp>
      <p:pic>
        <p:nvPicPr>
          <p:cNvPr id="5" name="Picture 5" descr="BU WEB 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775" y="358775"/>
            <a:ext cx="1306513" cy="135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55600" y="6500813"/>
            <a:ext cx="8431213" cy="274637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GB" sz="1200">
                <a:solidFill>
                  <a:srgbClr val="FFFFFF"/>
                </a:solidFill>
              </a:rPr>
              <a:t>www.bournemouth.ac.uk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55600" y="2693988"/>
            <a:ext cx="8032750" cy="1470025"/>
          </a:xfrm>
          <a:noFill/>
        </p:spPr>
        <p:txBody>
          <a:bodyPr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55600" y="4149725"/>
            <a:ext cx="8032750" cy="1871663"/>
          </a:xfrm>
        </p:spPr>
        <p:txBody>
          <a:bodyPr/>
          <a:lstStyle>
            <a:lvl1pPr marL="180975" indent="0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737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891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404813"/>
            <a:ext cx="2066925" cy="6086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404813"/>
            <a:ext cx="6049963" cy="6086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547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55600" y="404813"/>
            <a:ext cx="8269288" cy="60864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81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1908175" y="404813"/>
            <a:ext cx="6716713" cy="10080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55600" y="1844675"/>
            <a:ext cx="4052888" cy="2246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60888" y="1844675"/>
            <a:ext cx="4054475" cy="2246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355600" y="4243388"/>
            <a:ext cx="4052888" cy="2247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0888" y="4243388"/>
            <a:ext cx="4054475" cy="2247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300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175" y="404813"/>
            <a:ext cx="6716713" cy="10080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55600" y="1844675"/>
            <a:ext cx="4052888" cy="46466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0888" y="1844675"/>
            <a:ext cx="4054475" cy="46466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50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175" y="404813"/>
            <a:ext cx="6716713" cy="10080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1844675"/>
            <a:ext cx="4052888" cy="46466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60888" y="1844675"/>
            <a:ext cx="4054475" cy="2246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60888" y="4243388"/>
            <a:ext cx="4054475" cy="2247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473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175" y="404813"/>
            <a:ext cx="6716713" cy="10080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55600" y="1844675"/>
            <a:ext cx="4052888" cy="46466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60888" y="1844675"/>
            <a:ext cx="4054475" cy="2246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60888" y="4243388"/>
            <a:ext cx="4054475" cy="2247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82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21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450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1844675"/>
            <a:ext cx="4052888" cy="4646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0888" y="1844675"/>
            <a:ext cx="4054475" cy="4646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40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47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15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58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6348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2922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404813"/>
            <a:ext cx="6716713" cy="1008062"/>
          </a:xfrm>
          <a:prstGeom prst="rect">
            <a:avLst/>
          </a:prstGeom>
          <a:solidFill>
            <a:srgbClr val="969696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1844675"/>
            <a:ext cx="8259763" cy="464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smtClean="0"/>
          </a:p>
        </p:txBody>
      </p:sp>
      <p:pic>
        <p:nvPicPr>
          <p:cNvPr id="1028" name="Picture 4" descr="BU WEB logo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358775" y="358775"/>
            <a:ext cx="1306513" cy="135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3" name="Text Box 5"/>
          <p:cNvSpPr txBox="1">
            <a:spLocks noChangeArrowheads="1"/>
          </p:cNvSpPr>
          <p:nvPr/>
        </p:nvSpPr>
        <p:spPr bwMode="auto">
          <a:xfrm>
            <a:off x="355600" y="6500813"/>
            <a:ext cx="8269288" cy="274637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GB" sz="1200">
                <a:solidFill>
                  <a:srgbClr val="FFFFFF"/>
                </a:solidFill>
              </a:rPr>
              <a:t>www.bournemouth.ac.uk</a:t>
            </a:r>
          </a:p>
        </p:txBody>
      </p:sp>
      <p:sp>
        <p:nvSpPr>
          <p:cNvPr id="7174" name="Rectangle 6"/>
          <p:cNvSpPr>
            <a:spLocks noChangeArrowheads="1"/>
          </p:cNvSpPr>
          <p:nvPr/>
        </p:nvSpPr>
        <p:spPr bwMode="auto">
          <a:xfrm>
            <a:off x="8648700" y="6483350"/>
            <a:ext cx="4191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B08E7033-7C44-49C8-ABE1-41D4721BBC73}" type="slidenum">
              <a:rPr lang="en-GB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90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marL="180975" indent="-1809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+mj-ea"/>
          <a:cs typeface="+mj-cs"/>
        </a:defRPr>
      </a:lvl1pPr>
      <a:lvl2pPr marL="180975" indent="-1809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2pPr>
      <a:lvl3pPr marL="180975" indent="-1809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3pPr>
      <a:lvl4pPr marL="180975" indent="-1809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4pPr>
      <a:lvl5pPr marL="180975" indent="-1809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5pPr>
      <a:lvl6pPr marL="6381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6pPr>
      <a:lvl7pPr marL="10953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7pPr>
      <a:lvl8pPr marL="15525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8pPr>
      <a:lvl9pPr marL="2009775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br-book.org/3ed-2018/contents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KhronosGroup/glTF-WebGL-PBR" TargetMode="External"/><Relationship Id="rId4" Type="http://schemas.openxmlformats.org/officeDocument/2006/relationships/hyperlink" Target="https://seblagarde.files.wordpress.com/2015/07/course_notes_moving_frostbite_to_pbr_v32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armoset.co/posts/physically-based-rendering-and-you-can-too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imonstechblog.blogspot.com/2011/12/microfacet-brdf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eblagarde.files.wordpress.com/2015/07/course_notes_moving_frostbite_to_pbr_v32.pdf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moset.co/posts/basic-theory-of-physically-based-rendering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interest.co.uk/pin/333407178635482154/" TargetMode="Externa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moset.co/posts/basic-theory-of-physically-based-rendering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iki.ktxsoftware.com/Physically-Based-Rendering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moset.co/posts/physically-based-rendering-and-you-can-to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cornell.edu/~srm/publications/EGSR07-btdf.pdf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dinglabs.net/article_physically_based_rendering_cook_torrance.aspx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iki.ktxsoftware.com/Physically-Based-Rendering.html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moset.co/posts/basic-theory-of-physically-based-rendering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armoset.co/posts/physically-based-rendering-and-you-can-too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rmoset.co/posts/physically-based-rendering-and-you-can-too/" TargetMode="Externa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moset.co/posts/physically-based-rendering-and-you-can-too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khronos.org/glTF-WebGL-PBR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eblagarde.files.wordpress.com/2015/07/course_notes_moving_frostbite_to_pbr_v32.pdf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hronosGroup/glTF-WebGL-PBR" TargetMode="Externa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://renderwonk.com/publications/s2010-shading-course/hoffman/s2010_physically_based_shading_hoffman_a_notes.pdf" TargetMode="External"/><Relationship Id="rId3" Type="http://schemas.openxmlformats.org/officeDocument/2006/relationships/hyperlink" Target="https://disney-animation.s3.amazonaws.com/library/s2012_pbs_disney_brdf_notes_v2.pdf" TargetMode="External"/><Relationship Id="rId7" Type="http://schemas.openxmlformats.org/officeDocument/2006/relationships/hyperlink" Target="http://simonstechblog.blogspot.com/2011/12/microfacet-brdf.html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odinglabs.net/article_physically_based_rendering_cook_torrance.aspx" TargetMode="External"/><Relationship Id="rId5" Type="http://schemas.openxmlformats.org/officeDocument/2006/relationships/hyperlink" Target="https://www.cs.virginia.edu/~jdl/bib/appearance/analytic%20models/schlick94b.pdf" TargetMode="External"/><Relationship Id="rId4" Type="http://schemas.openxmlformats.org/officeDocument/2006/relationships/hyperlink" Target="https://seblagarde.wordpress.com/2013/04/29/memo-on-fresnel-equations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3das.com/photorealistic-3d-rendering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55600" y="2693988"/>
            <a:ext cx="8032750" cy="2335212"/>
          </a:xfrm>
          <a:noFill/>
        </p:spPr>
        <p:txBody>
          <a:bodyPr/>
          <a:lstStyle/>
          <a:p>
            <a:pPr marL="0" indent="180975" algn="ctr"/>
            <a:r>
              <a:rPr lang="en-GB" sz="4000" dirty="0" smtClean="0"/>
              <a:t>GCP Lecture 4 </a:t>
            </a:r>
            <a:br>
              <a:rPr lang="en-GB" sz="4000" dirty="0" smtClean="0"/>
            </a:br>
            <a:r>
              <a:rPr lang="en-GB" sz="4000" dirty="0" smtClean="0"/>
              <a:t>PBR Part 1</a:t>
            </a:r>
            <a:endParaRPr lang="en-GB" sz="4000" dirty="0" smtClean="0"/>
          </a:p>
        </p:txBody>
      </p:sp>
      <p:sp>
        <p:nvSpPr>
          <p:cNvPr id="3075" name="Subtitle 2"/>
          <p:cNvSpPr>
            <a:spLocks noGrp="1"/>
          </p:cNvSpPr>
          <p:nvPr>
            <p:ph type="subTitle" idx="1"/>
          </p:nvPr>
        </p:nvSpPr>
        <p:spPr>
          <a:xfrm>
            <a:off x="355600" y="5334000"/>
            <a:ext cx="8032750" cy="838200"/>
          </a:xfrm>
        </p:spPr>
        <p:txBody>
          <a:bodyPr/>
          <a:lstStyle/>
          <a:p>
            <a:r>
              <a:rPr lang="en-US" dirty="0" err="1" smtClean="0"/>
              <a:t>Dr</a:t>
            </a:r>
            <a:r>
              <a:rPr lang="en-US" dirty="0" smtClean="0"/>
              <a:t> Leigh </a:t>
            </a:r>
            <a:r>
              <a:rPr lang="en-US" dirty="0" err="1" smtClean="0"/>
              <a:t>McLoughlin</a:t>
            </a:r>
            <a:endParaRPr lang="en-US" dirty="0" smtClean="0"/>
          </a:p>
          <a:p>
            <a:r>
              <a:rPr lang="en-US" i="1" dirty="0" smtClean="0"/>
              <a:t>lmcloughlin@bournemouth.ac.uk</a:t>
            </a:r>
          </a:p>
        </p:txBody>
      </p:sp>
    </p:spTree>
    <p:extLst>
      <p:ext uri="{BB962C8B-B14F-4D97-AF65-F5344CB8AC3E}">
        <p14:creationId xmlns:p14="http://schemas.microsoft.com/office/powerpoint/2010/main" val="340736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Artistic Use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GB" sz="2000" b="1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r>
              <a:rPr lang="en-GB" sz="1800" dirty="0" smtClean="0"/>
              <a:t>Traditional shading heavily relies on artistic ability to mimic real-world materials, but PBR can make it easier for artists to achieve what they want</a:t>
            </a:r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r>
              <a:rPr lang="en-GB" sz="1800" dirty="0" smtClean="0"/>
              <a:t>In PBR, artists set up materials and scenes more like they would in the real world</a:t>
            </a:r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lvl="1" algn="just">
              <a:lnSpc>
                <a:spcPct val="90000"/>
              </a:lnSpc>
            </a:pPr>
            <a:endParaRPr lang="en-GB" sz="16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algn="just">
              <a:lnSpc>
                <a:spcPct val="90000"/>
              </a:lnSpc>
            </a:pPr>
            <a:endParaRPr lang="en-GB" sz="2000" i="1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marL="0" indent="0" algn="just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261119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How does it affect artists?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GB" sz="11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It changes their workflow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They must produce different texture maps to what they’re used to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More emphasis on material selection and looking up real-world values than defining generic properties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PBR can be less intuitive – e.g. metals have zero diffuse and just defined by reflectance colour; what is the refractive index of a metal?</a:t>
            </a:r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lvl="1" algn="just">
              <a:lnSpc>
                <a:spcPct val="90000"/>
              </a:lnSpc>
            </a:pPr>
            <a:endParaRPr lang="en-GB" sz="16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algn="just">
              <a:lnSpc>
                <a:spcPct val="90000"/>
              </a:lnSpc>
            </a:pPr>
            <a:endParaRPr lang="en-GB" sz="2000" i="1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marL="0" indent="0" algn="just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274748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How does it affect artists?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GB" sz="11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Lights must have real-world values, so artists must learn these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dirty="0" smtClean="0"/>
              <a:t>New tools to learn are now available (e.g. substance painter)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GB" sz="1800" dirty="0" smtClean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GB" sz="1800" b="1" i="1" u="sng" dirty="0" smtClean="0"/>
              <a:t>No standards yet </a:t>
            </a:r>
            <a:r>
              <a:rPr lang="en-GB" sz="1800" dirty="0" smtClean="0"/>
              <a:t>– do the tools fit the pipeline? Moving from engine to engine may require asset changes</a:t>
            </a:r>
            <a:endParaRPr lang="en-GB" sz="14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lvl="1" algn="just">
              <a:lnSpc>
                <a:spcPct val="90000"/>
              </a:lnSpc>
            </a:pPr>
            <a:endParaRPr lang="en-GB" sz="16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algn="just">
              <a:lnSpc>
                <a:spcPct val="90000"/>
              </a:lnSpc>
            </a:pPr>
            <a:endParaRPr lang="en-GB" sz="2000" i="1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marL="0" indent="0" algn="just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351844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Brief History</a:t>
            </a:r>
          </a:p>
          <a:p>
            <a:pPr marL="0" indent="0">
              <a:lnSpc>
                <a:spcPct val="90000"/>
              </a:lnSpc>
              <a:buNone/>
            </a:pPr>
            <a:endParaRPr lang="en-GB" sz="1100" dirty="0" smtClean="0"/>
          </a:p>
          <a:p>
            <a:pPr>
              <a:lnSpc>
                <a:spcPct val="110000"/>
              </a:lnSpc>
            </a:pPr>
            <a:r>
              <a:rPr lang="en-GB" sz="2000" dirty="0" smtClean="0"/>
              <a:t>PBR started as an offline technique</a:t>
            </a:r>
          </a:p>
          <a:p>
            <a:pPr>
              <a:lnSpc>
                <a:spcPct val="110000"/>
              </a:lnSpc>
            </a:pPr>
            <a:r>
              <a:rPr lang="en-GB" sz="2000" dirty="0" err="1" smtClean="0"/>
              <a:t>Microfacets</a:t>
            </a:r>
            <a:r>
              <a:rPr lang="en-GB" sz="2000" dirty="0" smtClean="0"/>
              <a:t> were explored in CG the 1980s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Ray tracing was an important complementary development (1980s)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Global illumination, especially Monte Carlo techniques (1990s)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Arguments were put forward by academics for basing renderings on measurements from the real-world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Mid 2000s, commercial renderers start moving towards PBR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2010s, films start appearing with more PBR pipelines (e.g. Gravity)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Mid 2010s, game engines start moving towards PBR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2019, you start learning about PBR :P</a:t>
            </a:r>
            <a:endParaRPr lang="en-GB" sz="2000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57139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Resources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Some useful PBR resources:</a:t>
            </a:r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>
              <a:lnSpc>
                <a:spcPct val="90000"/>
              </a:lnSpc>
            </a:pPr>
            <a:r>
              <a:rPr lang="en-GB" sz="2000" dirty="0">
                <a:hlinkClick r:id="rId3"/>
              </a:rPr>
              <a:t>http://</a:t>
            </a:r>
            <a:r>
              <a:rPr lang="en-GB" sz="2000" dirty="0" smtClean="0">
                <a:hlinkClick r:id="rId3"/>
              </a:rPr>
              <a:t>www.pbr-book.org/3ed-2018/contents.html</a:t>
            </a:r>
            <a:r>
              <a:rPr lang="en-GB" sz="2000" dirty="0" smtClean="0"/>
              <a:t>  </a:t>
            </a:r>
            <a:r>
              <a:rPr lang="en-GB" sz="2000" dirty="0" smtClean="0">
                <a:sym typeface="Wingdings" panose="05000000000000000000" pitchFamily="2" charset="2"/>
              </a:rPr>
              <a:t> whole book!!</a:t>
            </a:r>
          </a:p>
          <a:p>
            <a:pPr>
              <a:lnSpc>
                <a:spcPct val="90000"/>
              </a:lnSpc>
            </a:pPr>
            <a:endParaRPr lang="en-GB" sz="2000" dirty="0">
              <a:sym typeface="Wingdings" panose="05000000000000000000" pitchFamily="2" charset="2"/>
            </a:endParaRPr>
          </a:p>
          <a:p>
            <a:pPr>
              <a:lnSpc>
                <a:spcPct val="90000"/>
              </a:lnSpc>
            </a:pPr>
            <a:r>
              <a:rPr lang="en-GB" sz="2000" dirty="0">
                <a:hlinkClick r:id="rId4"/>
              </a:rPr>
              <a:t>https://</a:t>
            </a:r>
            <a:r>
              <a:rPr lang="en-GB" sz="2000" dirty="0" smtClean="0">
                <a:hlinkClick r:id="rId4"/>
              </a:rPr>
              <a:t>seblagarde.files.wordpress.com/2015/07/course_notes_moving_frostbite_to_pbr_v32.pdf</a:t>
            </a:r>
            <a:r>
              <a:rPr lang="en-GB" sz="2000" dirty="0" smtClean="0"/>
              <a:t>   </a:t>
            </a:r>
            <a:r>
              <a:rPr lang="en-GB" sz="2000" dirty="0" smtClean="0">
                <a:sym typeface="Wingdings" panose="05000000000000000000" pitchFamily="2" charset="2"/>
              </a:rPr>
              <a:t> real-time PBR in commercial engine</a:t>
            </a:r>
          </a:p>
          <a:p>
            <a:pPr>
              <a:lnSpc>
                <a:spcPct val="90000"/>
              </a:lnSpc>
            </a:pPr>
            <a:endParaRPr lang="en-GB" sz="2000" dirty="0">
              <a:sym typeface="Wingdings" panose="05000000000000000000" pitchFamily="2" charset="2"/>
            </a:endParaRPr>
          </a:p>
          <a:p>
            <a:pPr>
              <a:lnSpc>
                <a:spcPct val="90000"/>
              </a:lnSpc>
            </a:pPr>
            <a:r>
              <a:rPr lang="en-GB" sz="2000" dirty="0">
                <a:hlinkClick r:id="rId5"/>
              </a:rPr>
              <a:t>https://</a:t>
            </a:r>
            <a:r>
              <a:rPr lang="en-GB" sz="2000" dirty="0" smtClean="0">
                <a:hlinkClick r:id="rId5"/>
              </a:rPr>
              <a:t>github.com/KhronosGroup/glTF-WebGL-PBR</a:t>
            </a:r>
            <a:r>
              <a:rPr lang="en-GB" sz="2000" dirty="0" smtClean="0"/>
              <a:t> </a:t>
            </a:r>
            <a:r>
              <a:rPr lang="en-GB" sz="2000" dirty="0" smtClean="0">
                <a:sym typeface="Wingdings" panose="05000000000000000000" pitchFamily="2" charset="2"/>
              </a:rPr>
              <a:t>Source code!</a:t>
            </a:r>
            <a:endParaRPr lang="en-GB" sz="2000" dirty="0"/>
          </a:p>
          <a:p>
            <a:pPr>
              <a:lnSpc>
                <a:spcPct val="90000"/>
              </a:lnSpc>
            </a:pPr>
            <a:endParaRPr lang="en-GB" sz="2000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302721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Equations!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600" dirty="0">
                <a:hlinkClick r:id="rId3"/>
              </a:rPr>
              <a:t>https://marmoset.co/posts/physically-based-rendering-and-you-can-too</a:t>
            </a:r>
            <a:r>
              <a:rPr lang="en-GB" sz="600" dirty="0" smtClean="0">
                <a:hlinkClick r:id="rId3"/>
              </a:rPr>
              <a:t>/</a:t>
            </a:r>
            <a:r>
              <a:rPr lang="en-GB" sz="600" dirty="0" smtClean="0"/>
              <a:t>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90119"/>
            <a:ext cx="6781800" cy="381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44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General formulation looks fairly standard: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latin typeface="Cambria Math"/>
                        </a:rPr>
                        <m:t>𝐼</m:t>
                      </m:r>
                      <m:r>
                        <a:rPr lang="en-GB" sz="2000" b="0" i="1" smtClean="0">
                          <a:latin typeface="Cambria Math"/>
                        </a:rPr>
                        <m:t>=</m:t>
                      </m:r>
                      <m:r>
                        <a:rPr lang="en-GB" sz="2000" b="0" i="1" smtClean="0">
                          <a:latin typeface="Cambria Math"/>
                        </a:rPr>
                        <m:t>𝐵𝑅𝐷𝐹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×</m:t>
                      </m:r>
                      <m:sSub>
                        <m:sSubPr>
                          <m:ctrlPr>
                            <a:rPr lang="en-GB" sz="2000" b="0" i="1" smtClean="0">
                              <a:latin typeface="Cambria Math"/>
                              <a:ea typeface="Cambria Math"/>
                            </a:rPr>
                          </m:ctrlPr>
                        </m:sSubPr>
                        <m:e>
                          <m:r>
                            <a:rPr lang="en-GB" sz="2000" b="0" i="1" smtClean="0">
                              <a:latin typeface="Cambria Math"/>
                              <a:ea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GB" sz="2000" b="0" i="1" smtClean="0">
                              <a:latin typeface="Cambria Math"/>
                              <a:ea typeface="Cambria Math"/>
                            </a:rPr>
                            <m:t>𝐿</m:t>
                          </m:r>
                        </m:sub>
                      </m:sSub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×(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𝑁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𝐿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/>
                      </a:rPr>
                      <m:t>𝐼</m:t>
                    </m:r>
                  </m:oMath>
                </a14:m>
                <a:r>
                  <a:rPr lang="en-GB" sz="2000" dirty="0" smtClean="0"/>
                  <a:t> is intensity (colour to draw to screen)</a:t>
                </a:r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BRDF defines material reflectance properties</a:t>
                </a:r>
              </a:p>
              <a:p>
                <a:pPr>
                  <a:lnSpc>
                    <a:spcPct val="9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/>
                            <a:ea typeface="Cambria Math"/>
                          </a:rPr>
                          <m:t>𝐼</m:t>
                        </m:r>
                      </m:e>
                      <m:sub>
                        <m:r>
                          <a:rPr lang="en-GB" sz="2000" i="1">
                            <a:latin typeface="Cambria Math"/>
                            <a:ea typeface="Cambria Math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GB" sz="2000" dirty="0" smtClean="0"/>
                  <a:t> is light intensity</a:t>
                </a:r>
              </a:p>
              <a:p>
                <a:pPr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/>
                        <a:ea typeface="Cambria Math"/>
                      </a:rPr>
                      <m:t>𝑁</m:t>
                    </m:r>
                    <m:r>
                      <a:rPr lang="en-GB" sz="2000" i="1">
                        <a:latin typeface="Cambria Math"/>
                        <a:ea typeface="Cambria Math"/>
                      </a:rPr>
                      <m:t>∙</m:t>
                    </m:r>
                    <m:r>
                      <a:rPr lang="en-GB" sz="2000" i="1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r>
                  <a:rPr lang="en-GB" sz="2000" dirty="0" smtClean="0"/>
                  <a:t> is dot product between normal and light direction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>
                  <a:lnSpc>
                    <a:spcPct val="90000"/>
                  </a:lnSpc>
                </a:pPr>
                <a:r>
                  <a:rPr lang="en-GB" sz="2000" i="1" dirty="0" smtClean="0"/>
                  <a:t>The interesting stuff tends to happen in the BRDF</a:t>
                </a:r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664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654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pic>
        <p:nvPicPr>
          <p:cNvPr id="1026" name="Picture 2" descr="http://2.bp.blogspot.com/-csjzgQpnreY/Tu4bBr1Ot7I/AAAAAAAAAJU/kksU0wuEiPQ/s1600/microface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276600"/>
            <a:ext cx="5383696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The BRDF in PBR tends to follow the Cook-Torrance approach:</a:t>
            </a:r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r>
              <a:rPr lang="en-GB" sz="2000" dirty="0" err="1" smtClean="0"/>
              <a:t>Microfacets</a:t>
            </a:r>
            <a:r>
              <a:rPr lang="en-GB" sz="2000" dirty="0" smtClean="0"/>
              <a:t>:</a:t>
            </a:r>
          </a:p>
          <a:p>
            <a:pPr>
              <a:lnSpc>
                <a:spcPct val="90000"/>
              </a:lnSpc>
            </a:pPr>
            <a:r>
              <a:rPr lang="en-GB" sz="2000" dirty="0" smtClean="0"/>
              <a:t>Surface is rough at sub-pixel scale</a:t>
            </a:r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3505200" y="6248400"/>
            <a:ext cx="3657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4"/>
              </a:rPr>
              <a:t>http://</a:t>
            </a:r>
            <a:r>
              <a:rPr lang="en-GB" sz="900" dirty="0" smtClean="0">
                <a:hlinkClick r:id="rId4"/>
              </a:rPr>
              <a:t>simonstechblog.blogspot.com/2011/12/microfacet-brdf.html</a:t>
            </a:r>
            <a:r>
              <a:rPr lang="en-GB" sz="900" dirty="0" smtClean="0"/>
              <a:t> 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158028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 BRDF is then broken down into two parts: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000" dirty="0" smtClean="0"/>
                  <a:t>BRDF = </a:t>
                </a:r>
                <a:r>
                  <a:rPr lang="en-GB" sz="2000" dirty="0" err="1" smtClean="0"/>
                  <a:t>diffuseBRDF</a:t>
                </a:r>
                <a:r>
                  <a:rPr lang="en-GB" sz="2000" dirty="0" smtClean="0"/>
                  <a:t> + </a:t>
                </a:r>
                <a:r>
                  <a:rPr lang="en-GB" sz="2000" dirty="0" err="1" smtClean="0"/>
                  <a:t>specularBRDF</a:t>
                </a: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Then, to enforce conservation of energy: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latin typeface="Cambria Math"/>
                        </a:rPr>
                        <m:t>𝑑𝑖𝑓𝑓𝑢𝑠𝑒𝐵𝑅𝐷𝐹</m:t>
                      </m:r>
                      <m:r>
                        <a:rPr lang="en-GB" sz="2000" b="0" i="1" smtClean="0">
                          <a:latin typeface="Cambria Math"/>
                        </a:rPr>
                        <m:t>=(1−</m:t>
                      </m:r>
                      <m:r>
                        <a:rPr lang="en-GB" sz="2000" b="0" i="1" smtClean="0">
                          <a:latin typeface="Cambria Math"/>
                        </a:rPr>
                        <m:t>𝐹𝑟𝑒𝑠𝑛𝑒𝑙</m:t>
                      </m:r>
                      <m:r>
                        <a:rPr lang="en-GB" sz="2000" b="0" i="1" smtClean="0">
                          <a:latin typeface="Cambria Math"/>
                        </a:rPr>
                        <m:t>)×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𝐷𝑖𝑓𝑓𝑢𝑠𝑒𝐹𝑢𝑛𝑐</m:t>
                      </m:r>
                    </m:oMath>
                  </m:oMathPara>
                </a14:m>
                <a:endParaRPr lang="en-GB" sz="2000" dirty="0"/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i="1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198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 BRDF is then broken down into two parts: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000" dirty="0" smtClean="0"/>
                  <a:t>BRDF = </a:t>
                </a:r>
                <a:r>
                  <a:rPr lang="en-GB" sz="2000" b="1" dirty="0" err="1" smtClean="0">
                    <a:solidFill>
                      <a:srgbClr val="FF0000"/>
                    </a:solidFill>
                  </a:rPr>
                  <a:t>diffuseBRDF</a:t>
                </a:r>
                <a:r>
                  <a:rPr lang="en-GB" sz="2000" dirty="0" smtClean="0">
                    <a:solidFill>
                      <a:srgbClr val="FF0000"/>
                    </a:solidFill>
                  </a:rPr>
                  <a:t> </a:t>
                </a:r>
                <a:r>
                  <a:rPr lang="en-GB" sz="2000" dirty="0" smtClean="0"/>
                  <a:t>+ </a:t>
                </a:r>
                <a:r>
                  <a:rPr lang="en-GB" sz="2000" dirty="0" err="1" smtClean="0"/>
                  <a:t>specularBRDF</a:t>
                </a: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Then, to enforce conservation of energy: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latin typeface="Cambria Math"/>
                        </a:rPr>
                        <m:t>𝑑𝑖𝑓𝑓𝑢𝑠𝑒𝐵𝑅𝐷𝐹</m:t>
                      </m:r>
                      <m:r>
                        <a:rPr lang="en-GB" sz="2000" b="0" i="1" smtClean="0">
                          <a:latin typeface="Cambria Math"/>
                        </a:rPr>
                        <m:t>=(1−</m:t>
                      </m:r>
                      <m:r>
                        <a:rPr lang="en-GB" sz="2000" b="0" i="1" smtClean="0">
                          <a:latin typeface="Cambria Math"/>
                        </a:rPr>
                        <m:t>𝐹𝑟𝑒𝑠𝑛𝑒𝑙</m:t>
                      </m:r>
                      <m:r>
                        <a:rPr lang="en-GB" sz="2000" b="0" i="1" smtClean="0">
                          <a:latin typeface="Cambria Math"/>
                        </a:rPr>
                        <m:t>)×</m:t>
                      </m:r>
                      <m:r>
                        <a:rPr lang="en-GB" sz="2000" b="0" i="1" smtClean="0">
                          <a:latin typeface="Cambria Math"/>
                          <a:ea typeface="Cambria Math"/>
                        </a:rPr>
                        <m:t>𝐷𝑖𝑓𝑓𝑢𝑠𝑒𝐹𝑢𝑛𝑐</m:t>
                      </m:r>
                    </m:oMath>
                  </m:oMathPara>
                </a14:m>
                <a:endParaRPr lang="en-GB" sz="2000" dirty="0"/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We then use a function to define the diffuse component</a:t>
                </a:r>
              </a:p>
              <a:p>
                <a:pPr>
                  <a:lnSpc>
                    <a:spcPct val="90000"/>
                  </a:lnSpc>
                </a:pPr>
                <a:r>
                  <a:rPr lang="en-GB" sz="2000" i="1" dirty="0" smtClean="0"/>
                  <a:t>There are many available</a:t>
                </a:r>
              </a:p>
              <a:p>
                <a:pPr>
                  <a:lnSpc>
                    <a:spcPct val="90000"/>
                  </a:lnSpc>
                </a:pPr>
                <a:endParaRPr lang="en-GB" sz="2000" i="1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949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PBR Schedule: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First lecture: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Intro – motivations, </a:t>
            </a:r>
            <a:r>
              <a:rPr lang="en-GB" sz="2000" i="1" dirty="0" err="1" smtClean="0"/>
              <a:t>etc</a:t>
            </a:r>
            <a:endParaRPr lang="en-GB" sz="2000" i="1" dirty="0" smtClean="0"/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Overview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Equations!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Why there are so many equations for the same thing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endParaRPr lang="en-GB" sz="2000" i="1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Second lecture: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Radiometry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Photometry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Camera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Lights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GB" sz="2000" i="1" dirty="0" smtClean="0"/>
              <a:t>Sampling, Monte Carlo Integration</a:t>
            </a:r>
          </a:p>
          <a:p>
            <a:pPr>
              <a:lnSpc>
                <a:spcPct val="90000"/>
              </a:lnSpc>
              <a:buFont typeface="Arial" charset="0"/>
              <a:buChar char="•"/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104037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PBR BRDF Diffuse Component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800" dirty="0" smtClean="0"/>
              <a:t>Lambert: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vec3 </a:t>
            </a:r>
            <a:r>
              <a:rPr lang="en-GB" sz="1200" b="1" dirty="0" err="1">
                <a:latin typeface="Courier" pitchFamily="49" charset="0"/>
              </a:rPr>
              <a:t>Diffuse_Lambert</a:t>
            </a:r>
            <a:r>
              <a:rPr lang="en-GB" sz="1200" b="1" dirty="0">
                <a:latin typeface="Courier" pitchFamily="49" charset="0"/>
              </a:rPr>
              <a:t>( vec3 albedo 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return albedo / PI;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 smtClean="0">
                <a:latin typeface="Courier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GB" sz="1200" b="1" dirty="0">
              <a:latin typeface="Courier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GB" sz="1800" dirty="0" smtClean="0"/>
              <a:t>Disney: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float </a:t>
            </a:r>
            <a:r>
              <a:rPr lang="en-GB" sz="1200" b="1" dirty="0" err="1" smtClean="0">
                <a:latin typeface="Courier" pitchFamily="49" charset="0"/>
              </a:rPr>
              <a:t>Fr_DisneyDiffuse</a:t>
            </a:r>
            <a:r>
              <a:rPr lang="en-GB" sz="1200" b="1" dirty="0" smtClean="0">
                <a:latin typeface="Courier" pitchFamily="49" charset="0"/>
              </a:rPr>
              <a:t>( </a:t>
            </a:r>
            <a:r>
              <a:rPr lang="en-GB" sz="1200" b="1" dirty="0">
                <a:latin typeface="Courier" pitchFamily="49" charset="0"/>
              </a:rPr>
              <a:t>float </a:t>
            </a:r>
            <a:r>
              <a:rPr lang="en-GB" sz="1200" b="1" dirty="0" err="1" smtClean="0">
                <a:latin typeface="Courier" pitchFamily="49" charset="0"/>
              </a:rPr>
              <a:t>NdotV</a:t>
            </a:r>
            <a:r>
              <a:rPr lang="en-GB" sz="1200" b="1" dirty="0" smtClean="0">
                <a:latin typeface="Courier" pitchFamily="49" charset="0"/>
              </a:rPr>
              <a:t>, </a:t>
            </a:r>
            <a:r>
              <a:rPr lang="en-GB" sz="1200" b="1" dirty="0">
                <a:latin typeface="Courier" pitchFamily="49" charset="0"/>
              </a:rPr>
              <a:t>float </a:t>
            </a:r>
            <a:r>
              <a:rPr lang="en-GB" sz="1200" b="1" dirty="0" err="1" smtClean="0">
                <a:latin typeface="Courier" pitchFamily="49" charset="0"/>
              </a:rPr>
              <a:t>NdotL</a:t>
            </a:r>
            <a:r>
              <a:rPr lang="en-GB" sz="1200" b="1" dirty="0" smtClean="0">
                <a:latin typeface="Courier" pitchFamily="49" charset="0"/>
              </a:rPr>
              <a:t>, </a:t>
            </a:r>
            <a:r>
              <a:rPr lang="en-GB" sz="1200" b="1" dirty="0">
                <a:latin typeface="Courier" pitchFamily="49" charset="0"/>
              </a:rPr>
              <a:t>float </a:t>
            </a:r>
            <a:r>
              <a:rPr lang="en-GB" sz="1200" b="1" dirty="0" err="1" smtClean="0">
                <a:latin typeface="Courier" pitchFamily="49" charset="0"/>
              </a:rPr>
              <a:t>LdotH</a:t>
            </a:r>
            <a:r>
              <a:rPr lang="en-GB" sz="1200" b="1" dirty="0" smtClean="0">
                <a:latin typeface="Courier" pitchFamily="49" charset="0"/>
              </a:rPr>
              <a:t>, </a:t>
            </a:r>
            <a:r>
              <a:rPr lang="en-GB" sz="1200" b="1" dirty="0">
                <a:latin typeface="Courier" pitchFamily="49" charset="0"/>
              </a:rPr>
              <a:t>float </a:t>
            </a:r>
            <a:r>
              <a:rPr lang="en-GB" sz="1200" b="1" dirty="0" err="1">
                <a:latin typeface="Courier" pitchFamily="49" charset="0"/>
              </a:rPr>
              <a:t>linearRoughness</a:t>
            </a:r>
            <a:r>
              <a:rPr lang="en-GB" sz="1200" b="1" dirty="0">
                <a:latin typeface="Courier" pitchFamily="49" charset="0"/>
              </a:rPr>
              <a:t> 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float </a:t>
            </a:r>
            <a:r>
              <a:rPr lang="en-GB" sz="1200" b="1" dirty="0" err="1">
                <a:latin typeface="Courier" pitchFamily="49" charset="0"/>
              </a:rPr>
              <a:t>energyBias</a:t>
            </a:r>
            <a:r>
              <a:rPr lang="en-GB" sz="1200" b="1" dirty="0">
                <a:latin typeface="Courier" pitchFamily="49" charset="0"/>
              </a:rPr>
              <a:t> = lerp(0.0 , 0.5 , </a:t>
            </a:r>
            <a:r>
              <a:rPr lang="en-GB" sz="1200" b="1" dirty="0" err="1">
                <a:latin typeface="Courier" pitchFamily="49" charset="0"/>
              </a:rPr>
              <a:t>linearRoughness</a:t>
            </a:r>
            <a:r>
              <a:rPr lang="en-GB" sz="1200" b="1" dirty="0">
                <a:latin typeface="Courier" pitchFamily="49" charset="0"/>
              </a:rPr>
              <a:t> );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float </a:t>
            </a:r>
            <a:r>
              <a:rPr lang="en-GB" sz="1200" b="1" dirty="0" err="1">
                <a:latin typeface="Courier" pitchFamily="49" charset="0"/>
              </a:rPr>
              <a:t>energyFactor</a:t>
            </a:r>
            <a:r>
              <a:rPr lang="en-GB" sz="1200" b="1" dirty="0">
                <a:latin typeface="Courier" pitchFamily="49" charset="0"/>
              </a:rPr>
              <a:t> = lerp(1.0 , 1.0 / 1.51 , </a:t>
            </a:r>
            <a:r>
              <a:rPr lang="en-GB" sz="1200" b="1" dirty="0" err="1">
                <a:latin typeface="Courier" pitchFamily="49" charset="0"/>
              </a:rPr>
              <a:t>linearRoughness</a:t>
            </a:r>
            <a:r>
              <a:rPr lang="en-GB" sz="1200" b="1" dirty="0">
                <a:latin typeface="Courier" pitchFamily="49" charset="0"/>
              </a:rPr>
              <a:t> );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float fd90 = </a:t>
            </a:r>
            <a:r>
              <a:rPr lang="en-GB" sz="1200" b="1" dirty="0" err="1">
                <a:latin typeface="Courier" pitchFamily="49" charset="0"/>
              </a:rPr>
              <a:t>energyBias</a:t>
            </a:r>
            <a:r>
              <a:rPr lang="en-GB" sz="1200" b="1" dirty="0">
                <a:latin typeface="Courier" pitchFamily="49" charset="0"/>
              </a:rPr>
              <a:t> + 2.0 * </a:t>
            </a:r>
            <a:r>
              <a:rPr lang="en-GB" sz="1200" b="1" dirty="0" err="1">
                <a:latin typeface="Courier" pitchFamily="49" charset="0"/>
              </a:rPr>
              <a:t>LdotH</a:t>
            </a:r>
            <a:r>
              <a:rPr lang="en-GB" sz="1200" b="1" dirty="0">
                <a:latin typeface="Courier" pitchFamily="49" charset="0"/>
              </a:rPr>
              <a:t> * </a:t>
            </a:r>
            <a:r>
              <a:rPr lang="en-GB" sz="1200" b="1" dirty="0" err="1">
                <a:latin typeface="Courier" pitchFamily="49" charset="0"/>
              </a:rPr>
              <a:t>LdotH</a:t>
            </a:r>
            <a:r>
              <a:rPr lang="en-GB" sz="1200" b="1" dirty="0">
                <a:latin typeface="Courier" pitchFamily="49" charset="0"/>
              </a:rPr>
              <a:t> * </a:t>
            </a:r>
            <a:r>
              <a:rPr lang="en-GB" sz="1200" b="1" dirty="0" err="1" smtClean="0">
                <a:latin typeface="Courier" pitchFamily="49" charset="0"/>
              </a:rPr>
              <a:t>linearRoughness</a:t>
            </a:r>
            <a:r>
              <a:rPr lang="en-GB" sz="1200" b="1" smtClean="0">
                <a:latin typeface="Courier" pitchFamily="49" charset="0"/>
              </a:rPr>
              <a:t>;</a:t>
            </a:r>
            <a:endParaRPr lang="en-GB" sz="1200" b="1" dirty="0">
              <a:latin typeface="Courier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vec3 f0 = vec3(1.0 , 1.0 , </a:t>
            </a:r>
            <a:r>
              <a:rPr lang="en-GB" sz="1200" b="1" dirty="0" smtClean="0">
                <a:latin typeface="Courier" pitchFamily="49" charset="0"/>
              </a:rPr>
              <a:t>1.0);</a:t>
            </a:r>
            <a:endParaRPr lang="en-GB" sz="1200" b="1" dirty="0">
              <a:latin typeface="Courier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float </a:t>
            </a:r>
            <a:r>
              <a:rPr lang="en-GB" sz="1200" b="1" dirty="0" err="1">
                <a:latin typeface="Courier" pitchFamily="49" charset="0"/>
              </a:rPr>
              <a:t>lightScatter</a:t>
            </a:r>
            <a:r>
              <a:rPr lang="en-GB" sz="1200" b="1" dirty="0">
                <a:latin typeface="Courier" pitchFamily="49" charset="0"/>
              </a:rPr>
              <a:t> = </a:t>
            </a:r>
            <a:r>
              <a:rPr lang="en-GB" sz="1200" b="1" dirty="0" err="1">
                <a:latin typeface="Courier" pitchFamily="49" charset="0"/>
              </a:rPr>
              <a:t>F_Schlick</a:t>
            </a:r>
            <a:r>
              <a:rPr lang="en-GB" sz="1200" b="1" dirty="0">
                <a:latin typeface="Courier" pitchFamily="49" charset="0"/>
              </a:rPr>
              <a:t>( f0 , fd90 , </a:t>
            </a:r>
            <a:r>
              <a:rPr lang="en-GB" sz="1200" b="1" dirty="0" err="1">
                <a:latin typeface="Courier" pitchFamily="49" charset="0"/>
              </a:rPr>
              <a:t>NdotL</a:t>
            </a:r>
            <a:r>
              <a:rPr lang="en-GB" sz="1200" b="1" dirty="0">
                <a:latin typeface="Courier" pitchFamily="49" charset="0"/>
              </a:rPr>
              <a:t> ).r;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float </a:t>
            </a:r>
            <a:r>
              <a:rPr lang="en-GB" sz="1200" b="1" dirty="0" err="1">
                <a:latin typeface="Courier" pitchFamily="49" charset="0"/>
              </a:rPr>
              <a:t>viewScatter</a:t>
            </a:r>
            <a:r>
              <a:rPr lang="en-GB" sz="1200" b="1" dirty="0">
                <a:latin typeface="Courier" pitchFamily="49" charset="0"/>
              </a:rPr>
              <a:t> = </a:t>
            </a:r>
            <a:r>
              <a:rPr lang="en-GB" sz="1200" b="1" dirty="0" err="1">
                <a:latin typeface="Courier" pitchFamily="49" charset="0"/>
              </a:rPr>
              <a:t>F_Schlick</a:t>
            </a:r>
            <a:r>
              <a:rPr lang="en-GB" sz="1200" b="1" dirty="0">
                <a:latin typeface="Courier" pitchFamily="49" charset="0"/>
              </a:rPr>
              <a:t>( f0 , fd90 , </a:t>
            </a:r>
            <a:r>
              <a:rPr lang="en-GB" sz="1200" b="1" dirty="0" err="1">
                <a:latin typeface="Courier" pitchFamily="49" charset="0"/>
              </a:rPr>
              <a:t>NdotV</a:t>
            </a:r>
            <a:r>
              <a:rPr lang="en-GB" sz="1200" b="1" dirty="0">
                <a:latin typeface="Courier" pitchFamily="49" charset="0"/>
              </a:rPr>
              <a:t> ).r;</a:t>
            </a:r>
          </a:p>
          <a:p>
            <a:pPr marL="0" indent="0">
              <a:lnSpc>
                <a:spcPct val="90000"/>
              </a:lnSpc>
              <a:buNone/>
            </a:pPr>
            <a:endParaRPr lang="en-GB" sz="1200" b="1" dirty="0">
              <a:latin typeface="Courier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>
                <a:latin typeface="Courier" pitchFamily="49" charset="0"/>
              </a:rPr>
              <a:t>	return (</a:t>
            </a:r>
            <a:r>
              <a:rPr lang="en-GB" sz="1200" b="1" dirty="0" err="1">
                <a:latin typeface="Courier" pitchFamily="49" charset="0"/>
              </a:rPr>
              <a:t>lightScatter</a:t>
            </a:r>
            <a:r>
              <a:rPr lang="en-GB" sz="1200" b="1" dirty="0">
                <a:latin typeface="Courier" pitchFamily="49" charset="0"/>
              </a:rPr>
              <a:t> * </a:t>
            </a:r>
            <a:r>
              <a:rPr lang="en-GB" sz="1200" b="1" dirty="0" err="1">
                <a:latin typeface="Courier" pitchFamily="49" charset="0"/>
              </a:rPr>
              <a:t>viewScatter</a:t>
            </a:r>
            <a:r>
              <a:rPr lang="en-GB" sz="1200" b="1" dirty="0">
                <a:latin typeface="Courier" pitchFamily="49" charset="0"/>
              </a:rPr>
              <a:t> * </a:t>
            </a:r>
            <a:r>
              <a:rPr lang="en-GB" sz="1200" b="1" dirty="0" err="1">
                <a:latin typeface="Courier" pitchFamily="49" charset="0"/>
              </a:rPr>
              <a:t>energyFactor</a:t>
            </a:r>
            <a:r>
              <a:rPr lang="en-GB" sz="1200" b="1" dirty="0">
                <a:latin typeface="Courier" pitchFamily="49" charset="0"/>
              </a:rPr>
              <a:t>) / PI 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200" b="1" dirty="0" smtClean="0">
                <a:latin typeface="Courier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229997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/>
              <a:t>PBR BRDF Diffuse Component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>
              <a:lnSpc>
                <a:spcPct val="90000"/>
              </a:lnSpc>
            </a:pPr>
            <a:r>
              <a:rPr lang="en-GB" sz="1800" dirty="0" smtClean="0"/>
              <a:t>Can you see the difference?</a:t>
            </a:r>
          </a:p>
          <a:p>
            <a:pPr>
              <a:lnSpc>
                <a:spcPct val="90000"/>
              </a:lnSpc>
            </a:pPr>
            <a:r>
              <a:rPr lang="en-GB" sz="1800" dirty="0" smtClean="0"/>
              <a:t>No, me neither ;)</a:t>
            </a:r>
          </a:p>
          <a:p>
            <a:pPr>
              <a:lnSpc>
                <a:spcPct val="90000"/>
              </a:lnSpc>
            </a:pPr>
            <a:r>
              <a:rPr lang="en-GB" sz="1800" dirty="0" smtClean="0"/>
              <a:t>There is a difference but it’s so subtle is it worth the effort?</a:t>
            </a:r>
          </a:p>
          <a:p>
            <a:pPr>
              <a:lnSpc>
                <a:spcPct val="90000"/>
              </a:lnSpc>
            </a:pPr>
            <a:r>
              <a:rPr lang="en-GB" sz="1800" dirty="0" smtClean="0"/>
              <a:t>There are others with </a:t>
            </a:r>
            <a:r>
              <a:rPr lang="en-GB" sz="1800" i="1" dirty="0" smtClean="0"/>
              <a:t>slightly</a:t>
            </a:r>
            <a:r>
              <a:rPr lang="en-GB" sz="1800" dirty="0" smtClean="0"/>
              <a:t> more noticeable differences though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881449" y="2209798"/>
            <a:ext cx="7334250" cy="2037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8643" y="6130492"/>
            <a:ext cx="822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hlinkClick r:id="rId4"/>
              </a:rPr>
              <a:t>https://</a:t>
            </a:r>
            <a:r>
              <a:rPr lang="en-GB" sz="1400" dirty="0" smtClean="0">
                <a:hlinkClick r:id="rId4"/>
              </a:rPr>
              <a:t>seblagarde.files.wordpress.com/2015/07/course_notes_moving_frostbite_to_pbr_v32.pdf</a:t>
            </a:r>
            <a:r>
              <a:rPr lang="en-GB" sz="1400" dirty="0" smtClean="0"/>
              <a:t>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49802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 BRDF is then broken down into two parts: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000" dirty="0" smtClean="0"/>
                  <a:t>BRDF = </a:t>
                </a:r>
                <a:r>
                  <a:rPr lang="en-GB" sz="2000" dirty="0" err="1" smtClean="0"/>
                  <a:t>diffuseBRDF</a:t>
                </a:r>
                <a:r>
                  <a:rPr lang="en-GB" sz="2000" dirty="0" smtClean="0"/>
                  <a:t> + </a:t>
                </a:r>
                <a:r>
                  <a:rPr lang="en-GB" sz="2000" dirty="0" err="1" smtClean="0"/>
                  <a:t>specularBRDF</a:t>
                </a: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>
                  <a:lnSpc>
                    <a:spcPct val="90000"/>
                  </a:lnSpc>
                </a:pPr>
                <a:r>
                  <a:rPr lang="en-GB" sz="2000" b="1" dirty="0" smtClean="0">
                    <a:solidFill>
                      <a:srgbClr val="FF0000"/>
                    </a:solidFill>
                  </a:rPr>
                  <a:t>Then, to enforce conservation of energy:</a:t>
                </a:r>
              </a:p>
              <a:p>
                <a:pPr>
                  <a:lnSpc>
                    <a:spcPct val="90000"/>
                  </a:lnSpc>
                </a:pPr>
                <a:endParaRPr lang="en-GB" sz="2000" b="1" dirty="0">
                  <a:solidFill>
                    <a:srgbClr val="FF0000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𝒅𝒊𝒇𝒇𝒖𝒔𝒆𝑩𝑹𝑫𝑭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=(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−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𝑭𝒓𝒆𝒔𝒏𝒆𝒍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)×</m:t>
                      </m:r>
                      <m:r>
                        <a:rPr lang="en-GB" sz="2000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𝑫𝒊𝒇𝒇𝒖𝒔𝒆𝑭𝒖𝒏𝒄</m:t>
                      </m:r>
                    </m:oMath>
                  </m:oMathPara>
                </a14:m>
                <a:endParaRPr lang="en-GB" sz="2000" b="1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endParaRPr lang="en-GB" sz="2000" i="1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786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Energy Conservation</a:t>
            </a:r>
          </a:p>
          <a:p>
            <a:pPr marL="0" indent="0">
              <a:lnSpc>
                <a:spcPct val="90000"/>
              </a:lnSpc>
              <a:buNone/>
            </a:pPr>
            <a:endParaRPr lang="en-GB" sz="1000" dirty="0" smtClean="0"/>
          </a:p>
          <a:p>
            <a:pPr>
              <a:lnSpc>
                <a:spcPct val="90000"/>
              </a:lnSpc>
            </a:pPr>
            <a:endParaRPr lang="en-GB" altLang="en-US" sz="1800" dirty="0" smtClean="0"/>
          </a:p>
          <a:p>
            <a:pPr>
              <a:lnSpc>
                <a:spcPct val="90000"/>
              </a:lnSpc>
            </a:pPr>
            <a:r>
              <a:rPr lang="en-GB" altLang="en-US" sz="1800" i="1" dirty="0" smtClean="0"/>
              <a:t>Energy Conservation</a:t>
            </a:r>
          </a:p>
          <a:p>
            <a:pPr lvl="1">
              <a:lnSpc>
                <a:spcPct val="90000"/>
              </a:lnSpc>
            </a:pPr>
            <a:r>
              <a:rPr lang="en-GB" altLang="en-US" sz="1800" i="1" dirty="0" smtClean="0"/>
              <a:t>A surface cannot reflect more light than it receives!</a:t>
            </a:r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r>
              <a:rPr lang="en-GB" altLang="en-US" sz="1200" i="1" dirty="0">
                <a:hlinkClick r:id="rId3"/>
              </a:rPr>
              <a:t>https://www.marmoset.co/posts/basic-theory-of-physically-based-rendering</a:t>
            </a:r>
            <a:r>
              <a:rPr lang="en-GB" altLang="en-US" sz="1200" i="1" dirty="0" smtClean="0">
                <a:hlinkClick r:id="rId3"/>
              </a:rPr>
              <a:t>/</a:t>
            </a:r>
            <a:r>
              <a:rPr lang="en-GB" altLang="en-US" sz="1200" i="1" dirty="0" smtClean="0"/>
              <a:t> </a:t>
            </a:r>
            <a:endParaRPr lang="en-GB" altLang="en-US" sz="1200" i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81400"/>
            <a:ext cx="7240314" cy="2142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613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The Fresnel Effect</a:t>
                </a: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Strong </a:t>
                </a:r>
                <a:r>
                  <a:rPr lang="en-GB" sz="2000" dirty="0"/>
                  <a:t>reflections at more shallow angles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Another opportunity for multiple solutions</a:t>
                </a:r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Actual equations look like this (there are several):</a:t>
                </a:r>
                <a:endParaRPr lang="en-GB" sz="2000" dirty="0" smtClean="0"/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sz="1400" dirty="0" smtClean="0"/>
                  <a:t>	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/>
                      </a:rPr>
                      <m:t>𝐾</m:t>
                    </m:r>
                    <m:r>
                      <a:rPr lang="en-US" sz="1400" i="1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GB" sz="1400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GB" sz="1400" i="1">
                                <a:latin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1400" i="1">
                                    <a:latin typeface="Cambria Math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>
                                        <a:latin typeface="Cambria Math"/>
                                      </a:rPr>
                                      <m:t>cos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GB" sz="14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func>
                                <m:r>
                                  <a:rPr lang="en-US" sz="1400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ad>
                                  <m:radPr>
                                    <m:degHide m:val="on"/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en-GB" sz="1400" i="1"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GB" sz="1400" i="1">
                                                <a:latin typeface="Cambria Math"/>
                                              </a:rPr>
                                            </m:ctrlPr>
                                          </m:dP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GB" sz="1400" i="1">
                                                    <a:latin typeface="Cambria Math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num>
                                              <m:den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den>
                                            </m:f>
                                            <m:func>
                                              <m:funcPr>
                                                <m:ctrlPr>
                                                  <a:rPr lang="en-GB" sz="1400" i="1">
                                                    <a:latin typeface="Cambria Math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sz="1400">
                                                    <a:latin typeface="Cambria Math"/>
                                                  </a:rPr>
                                                  <m:t>sin</m:t>
                                                </m:r>
                                              </m:fNam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fun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</m:num>
                              <m:den>
                                <m:sSub>
                                  <m:sSub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>
                                        <a:latin typeface="Cambria Math"/>
                                      </a:rPr>
                                      <m:t>cos</m:t>
                                    </m:r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GB" sz="14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func>
                                <m:r>
                                  <a:rPr lang="en-US" sz="1400" i="1">
                                    <a:latin typeface="Cambria Math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  <m:rad>
                                  <m:radPr>
                                    <m:degHide m:val="on"/>
                                    <m:ctrlPr>
                                      <a:rPr lang="en-GB" sz="1400" i="1">
                                        <a:latin typeface="Cambria Math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n-US" sz="1400" i="1">
                                        <a:latin typeface="Cambria Math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en-GB" sz="1400" i="1"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GB" sz="1400" i="1">
                                                <a:latin typeface="Cambria Math"/>
                                              </a:rPr>
                                            </m:ctrlPr>
                                          </m:dPr>
                                          <m:e>
                                            <m:f>
                                              <m:fPr>
                                                <m:ctrlPr>
                                                  <a:rPr lang="en-GB" sz="1400" i="1">
                                                    <a:latin typeface="Cambria Math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num>
                                              <m:den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𝑛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den>
                                            </m:f>
                                            <m:func>
                                              <m:funcPr>
                                                <m:ctrlPr>
                                                  <a:rPr lang="en-GB" sz="1400" i="1">
                                                    <a:latin typeface="Cambria Math"/>
                                                  </a:rPr>
                                                </m:ctrlPr>
                                              </m:funcPr>
                                              <m:fNam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sz="1400">
                                                    <a:latin typeface="Cambria Math"/>
                                                  </a:rPr>
                                                  <m:t>sin</m:t>
                                                </m:r>
                                              </m:fNam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GB" sz="1400" i="1"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𝜃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latin typeface="Cambria Math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fun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400" i="1">
                                            <a:latin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</m:den>
                            </m:f>
                          </m:e>
                        </m:d>
                      </m:e>
                      <m:sup>
                        <m:r>
                          <a:rPr lang="en-US" sz="1400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sz="2000" dirty="0"/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err="1" smtClean="0"/>
                  <a:t>Schlick’s</a:t>
                </a:r>
                <a:r>
                  <a:rPr lang="en-GB" sz="2000" dirty="0" smtClean="0"/>
                  <a:t> approximation is pretty standard:</a:t>
                </a:r>
                <a:endParaRPr lang="en-US" sz="2000" i="1" dirty="0" smtClean="0"/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US" sz="2000" i="1" dirty="0"/>
                  <a:t>	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/>
                      </a:rPr>
                      <m:t>𝐾</m:t>
                    </m:r>
                    <m:r>
                      <a:rPr lang="en-US" sz="16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GB" sz="16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sz="1600" i="1">
                            <a:latin typeface="Cambria Math"/>
                          </a:rPr>
                          <m:t>𝑠𝑝𝑒𝑐</m:t>
                        </m:r>
                      </m:sub>
                    </m:sSub>
                    <m:r>
                      <a:rPr lang="en-US" sz="1600" i="1">
                        <a:latin typeface="Cambria Math"/>
                      </a:rPr>
                      <m:t>+</m:t>
                    </m:r>
                    <m:d>
                      <m:dPr>
                        <m:ctrlPr>
                          <a:rPr lang="en-GB" sz="16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/>
                          </a:rPr>
                          <m:t>1− </m:t>
                        </m:r>
                        <m:sSub>
                          <m:sSubPr>
                            <m:ctrlPr>
                              <a:rPr lang="en-GB" sz="16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/>
                              </a:rPr>
                              <m:t>𝐶</m:t>
                            </m:r>
                          </m:e>
                          <m:sub>
                            <m:r>
                              <a:rPr lang="en-US" sz="1600" i="1">
                                <a:latin typeface="Cambria Math"/>
                              </a:rPr>
                              <m:t>𝑠𝑝𝑒𝑐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GB" sz="1600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1600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/>
                              </a:rPr>
                              <m:t>1−</m:t>
                            </m:r>
                            <m:func>
                              <m:funcPr>
                                <m:ctrlPr>
                                  <a:rPr lang="en-GB" sz="1600" i="1">
                                    <a:latin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latin typeface="Cambria Math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sz="16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16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i="1">
                                            <a:latin typeface="Cambria Math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sz="16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d>
                      </m:e>
                      <m:sup>
                        <m:r>
                          <a:rPr lang="en-US" sz="1600" i="1">
                            <a:latin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en-GB" sz="1600" dirty="0"/>
              </a:p>
              <a:p>
                <a:pPr>
                  <a:lnSpc>
                    <a:spcPct val="90000"/>
                  </a:lnSpc>
                </a:pPr>
                <a:r>
                  <a:rPr lang="en-GB" sz="2000" i="1" dirty="0" smtClean="0"/>
                  <a:t>Much</a:t>
                </a:r>
                <a:r>
                  <a:rPr lang="en-GB" sz="2000" dirty="0" smtClean="0"/>
                  <a:t> faster, more intuitive inputs, </a:t>
                </a:r>
                <a:br>
                  <a:rPr lang="en-GB" sz="2000" dirty="0" smtClean="0"/>
                </a:br>
                <a:r>
                  <a:rPr lang="en-GB" sz="2000" dirty="0" smtClean="0"/>
                  <a:t>surprisingly accurate</a:t>
                </a:r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2313877"/>
            <a:ext cx="2662238" cy="3996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754130" y="6108456"/>
            <a:ext cx="2514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hlinkClick r:id="rId5"/>
              </a:rPr>
              <a:t>https://www.pinterest.co.uk/pin/333407178635482154</a:t>
            </a:r>
            <a:r>
              <a:rPr lang="en-GB" sz="700" dirty="0" smtClean="0">
                <a:hlinkClick r:id="rId5"/>
              </a:rPr>
              <a:t>/</a:t>
            </a:r>
            <a:r>
              <a:rPr lang="en-GB" sz="700" dirty="0" smtClean="0"/>
              <a:t> 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07630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/>
              <a:t>The Fresnel Effect</a:t>
            </a:r>
            <a:endParaRPr lang="en-GB" sz="2400" dirty="0"/>
          </a:p>
          <a:p>
            <a:pPr lvl="1">
              <a:lnSpc>
                <a:spcPct val="90000"/>
              </a:lnSpc>
            </a:pPr>
            <a:endParaRPr lang="en-GB" altLang="en-US" sz="1400" i="1" dirty="0" smtClean="0"/>
          </a:p>
          <a:p>
            <a:pPr>
              <a:lnSpc>
                <a:spcPct val="90000"/>
              </a:lnSpc>
            </a:pPr>
            <a:r>
              <a:rPr lang="en-GB" altLang="en-US" sz="1800" i="1" dirty="0" smtClean="0"/>
              <a:t>Another diagram:</a:t>
            </a:r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endParaRPr lang="en-GB" altLang="en-US" sz="1800" i="1" dirty="0" smtClean="0"/>
          </a:p>
          <a:p>
            <a:pPr>
              <a:lnSpc>
                <a:spcPct val="90000"/>
              </a:lnSpc>
            </a:pPr>
            <a:endParaRPr lang="en-GB" altLang="en-US" sz="1800" i="1" dirty="0"/>
          </a:p>
          <a:p>
            <a:pPr>
              <a:lnSpc>
                <a:spcPct val="90000"/>
              </a:lnSpc>
            </a:pPr>
            <a:r>
              <a:rPr lang="en-GB" altLang="en-US" sz="1200" i="1" dirty="0">
                <a:hlinkClick r:id="rId3"/>
              </a:rPr>
              <a:t>https://www.marmoset.co/posts/basic-theory-of-physically-based-rendering</a:t>
            </a:r>
            <a:r>
              <a:rPr lang="en-GB" altLang="en-US" sz="1200" i="1" dirty="0" smtClean="0">
                <a:hlinkClick r:id="rId3"/>
              </a:rPr>
              <a:t>/</a:t>
            </a:r>
            <a:r>
              <a:rPr lang="en-GB" altLang="en-US" sz="1200" i="1" dirty="0" smtClean="0"/>
              <a:t> 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707" y="3048000"/>
            <a:ext cx="5723067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629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The BRDF is then broken down into two parts: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000" dirty="0" smtClean="0"/>
                  <a:t>BRDF = </a:t>
                </a:r>
                <a:r>
                  <a:rPr lang="en-GB" sz="2000" dirty="0" err="1" smtClean="0"/>
                  <a:t>diffuseBRDF</a:t>
                </a:r>
                <a:r>
                  <a:rPr lang="en-GB" sz="2000" dirty="0" smtClean="0"/>
                  <a:t> + </a:t>
                </a:r>
                <a:r>
                  <a:rPr lang="en-GB" sz="2000" b="1" dirty="0" err="1" smtClean="0">
                    <a:solidFill>
                      <a:srgbClr val="FF0000"/>
                    </a:solidFill>
                  </a:rPr>
                  <a:t>specularBRDF</a:t>
                </a:r>
                <a:endParaRPr lang="en-GB" sz="2000" b="1" dirty="0" smtClean="0">
                  <a:solidFill>
                    <a:srgbClr val="FF0000"/>
                  </a:solidFill>
                </a:endParaRPr>
              </a:p>
              <a:p>
                <a:pPr>
                  <a:lnSpc>
                    <a:spcPct val="90000"/>
                  </a:lnSpc>
                </a:pPr>
                <a:endParaRPr lang="en-GB" sz="2000" dirty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>
                    <a:solidFill>
                      <a:schemeClr val="tx1"/>
                    </a:solidFill>
                  </a:rPr>
                  <a:t>Then, to enforce conservation of energy: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>
                  <a:solidFill>
                    <a:schemeClr val="tx1"/>
                  </a:solidFill>
                </a:endParaRPr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𝑑𝑖𝑓𝑓𝑢𝑠𝑒𝐵𝑅𝐷𝐹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=(1−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𝐹𝑟𝑒𝑠𝑛𝑒𝑙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)×</m:t>
                      </m:r>
                      <m:r>
                        <a:rPr lang="en-GB" sz="2000" b="0" i="1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m:t>𝐷𝑖𝑓𝑓𝑢𝑠𝑒𝐹𝑢𝑛𝑐</m:t>
                      </m:r>
                    </m:oMath>
                  </m:oMathPara>
                </a14:m>
                <a:endParaRPr lang="en-GB" sz="2000" dirty="0">
                  <a:solidFill>
                    <a:schemeClr val="tx1"/>
                  </a:solidFill>
                </a:endParaRPr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272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The real fun starts with the Specular BRDF</a:t>
            </a:r>
          </a:p>
          <a:p>
            <a:pPr>
              <a:lnSpc>
                <a:spcPct val="90000"/>
              </a:lnSpc>
            </a:pPr>
            <a:endParaRPr lang="en-GB" sz="1200" i="1" dirty="0" smtClean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Each </a:t>
            </a:r>
            <a:r>
              <a:rPr lang="en-GB" sz="1800" dirty="0" err="1" smtClean="0"/>
              <a:t>microfacet</a:t>
            </a:r>
            <a:r>
              <a:rPr lang="en-GB" sz="1800" dirty="0" smtClean="0"/>
              <a:t> has its own surface normal</a:t>
            </a:r>
          </a:p>
          <a:p>
            <a:pPr lvl="1">
              <a:lnSpc>
                <a:spcPct val="90000"/>
              </a:lnSpc>
            </a:pPr>
            <a:r>
              <a:rPr lang="en-GB" sz="1800" dirty="0" smtClean="0"/>
              <a:t>They can also get in the way of each other</a:t>
            </a:r>
            <a:endParaRPr lang="en-GB" sz="1800" dirty="0"/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 lvl="1">
              <a:lnSpc>
                <a:spcPct val="90000"/>
              </a:lnSpc>
            </a:pPr>
            <a:r>
              <a:rPr lang="en-GB" sz="1800" i="1" dirty="0" smtClean="0"/>
              <a:t>These statements lead to two equation terms:</a:t>
            </a:r>
          </a:p>
          <a:p>
            <a:pPr lvl="2">
              <a:lnSpc>
                <a:spcPct val="90000"/>
              </a:lnSpc>
            </a:pPr>
            <a:r>
              <a:rPr lang="en-GB" sz="1800" i="1" dirty="0" smtClean="0"/>
              <a:t>Distribution Term</a:t>
            </a:r>
          </a:p>
          <a:p>
            <a:pPr lvl="3">
              <a:lnSpc>
                <a:spcPct val="90000"/>
              </a:lnSpc>
            </a:pPr>
            <a:r>
              <a:rPr lang="en-GB" sz="1800" dirty="0" smtClean="0"/>
              <a:t>Describes how the </a:t>
            </a:r>
            <a:r>
              <a:rPr lang="en-GB" sz="1800" dirty="0" err="1" smtClean="0"/>
              <a:t>microfacet</a:t>
            </a:r>
            <a:r>
              <a:rPr lang="en-GB" sz="1800" dirty="0" smtClean="0"/>
              <a:t> </a:t>
            </a:r>
            <a:r>
              <a:rPr lang="en-GB" sz="1800" dirty="0" err="1" smtClean="0"/>
              <a:t>normals</a:t>
            </a:r>
            <a:r>
              <a:rPr lang="en-GB" sz="1800" dirty="0" smtClean="0"/>
              <a:t> are distributed around a given direction</a:t>
            </a:r>
            <a:endParaRPr lang="en-GB" sz="1800" dirty="0"/>
          </a:p>
          <a:p>
            <a:pPr lvl="2">
              <a:lnSpc>
                <a:spcPct val="90000"/>
              </a:lnSpc>
            </a:pPr>
            <a:endParaRPr lang="en-GB" sz="1800" i="1" dirty="0" smtClean="0"/>
          </a:p>
          <a:p>
            <a:pPr lvl="2">
              <a:lnSpc>
                <a:spcPct val="90000"/>
              </a:lnSpc>
            </a:pPr>
            <a:r>
              <a:rPr lang="en-GB" sz="1800" i="1" dirty="0" smtClean="0"/>
              <a:t>Geometry Term</a:t>
            </a:r>
          </a:p>
          <a:p>
            <a:pPr lvl="3">
              <a:lnSpc>
                <a:spcPct val="90000"/>
              </a:lnSpc>
            </a:pPr>
            <a:r>
              <a:rPr lang="en-GB" sz="1800" i="1" dirty="0" smtClean="0"/>
              <a:t>Describes how much light is lost by facets occluding each other from the light source and the towards the viewer</a:t>
            </a:r>
          </a:p>
        </p:txBody>
      </p:sp>
    </p:spTree>
    <p:extLst>
      <p:ext uri="{BB962C8B-B14F-4D97-AF65-F5344CB8AC3E}">
        <p14:creationId xmlns:p14="http://schemas.microsoft.com/office/powerpoint/2010/main" val="345828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Specular BRDF</a:t>
                </a:r>
              </a:p>
              <a:p>
                <a:pPr>
                  <a:lnSpc>
                    <a:spcPct val="90000"/>
                  </a:lnSpc>
                </a:pPr>
                <a:endParaRPr lang="en-GB" sz="2000" dirty="0" smtClean="0"/>
              </a:p>
              <a:p>
                <a:pPr marL="0" indent="0">
                  <a:lnSpc>
                    <a:spcPct val="9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𝑠𝑝𝑒𝑐𝑢𝑙𝑎𝑟𝐵𝑅𝐷𝐹</m:t>
                      </m:r>
                      <m:r>
                        <a:rPr lang="en-GB" sz="16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𝐹𝑟𝑒𝑠𝑛𝑒𝑙</m:t>
                          </m:r>
                          <m:r>
                            <a:rPr lang="en-GB" sz="1600" b="0" i="1" smtClean="0">
                              <a:latin typeface="Cambria Math"/>
                              <a:ea typeface="Cambria Math"/>
                            </a:rPr>
                            <m:t>×</m:t>
                          </m:r>
                          <m:r>
                            <a:rPr lang="en-GB" sz="1600" b="0" i="1" smtClean="0">
                              <a:latin typeface="Cambria Math"/>
                              <a:ea typeface="Cambria Math"/>
                            </a:rPr>
                            <m:t>𝐷𝑖𝑠𝑡𝑟𝑖𝑏</m:t>
                          </m:r>
                          <m:r>
                            <a:rPr lang="en-GB" sz="1600" b="0" i="1" smtClean="0">
                              <a:latin typeface="Cambria Math"/>
                              <a:ea typeface="Cambria Math"/>
                            </a:rPr>
                            <m:t>×</m:t>
                          </m:r>
                          <m:r>
                            <a:rPr lang="en-GB" sz="1600" b="0" i="1" smtClean="0">
                              <a:latin typeface="Cambria Math"/>
                              <a:ea typeface="Cambria Math"/>
                            </a:rPr>
                            <m:t>𝐺𝑒𝑜𝑚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4</m:t>
                          </m:r>
                          <m:d>
                            <m:dPr>
                              <m:ctrlPr>
                                <a:rPr lang="en-GB" sz="16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GB" sz="1800" i="1">
                                  <a:latin typeface="Cambria Math"/>
                                  <a:ea typeface="Cambria Math"/>
                                </a:rPr>
                                <m:t>𝑁</m:t>
                              </m:r>
                              <m:r>
                                <a:rPr lang="en-GB" sz="1800" i="1">
                                  <a:latin typeface="Cambria Math"/>
                                  <a:ea typeface="Cambria Math"/>
                                </a:rPr>
                                <m:t>∙</m:t>
                              </m:r>
                              <m:r>
                                <a:rPr lang="en-GB" sz="1800" i="1">
                                  <a:latin typeface="Cambria Math"/>
                                  <a:ea typeface="Cambria Math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ctrlPr>
                                <a:rPr lang="en-GB" sz="1800" b="0" i="1" smtClean="0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r>
                                <a:rPr lang="en-GB" sz="1800" b="0" i="1" smtClean="0">
                                  <a:latin typeface="Cambria Math"/>
                                  <a:ea typeface="Cambria Math"/>
                                </a:rPr>
                                <m:t>𝑁</m:t>
                              </m:r>
                              <m:r>
                                <a:rPr lang="en-GB" sz="1800" b="0" i="1" smtClean="0">
                                  <a:latin typeface="Cambria Math"/>
                                  <a:ea typeface="Cambria Math"/>
                                </a:rPr>
                                <m:t>∙</m:t>
                              </m:r>
                              <m:r>
                                <a:rPr lang="en-GB" sz="1800" b="0" i="1" smtClean="0">
                                  <a:latin typeface="Cambria Math"/>
                                  <a:ea typeface="Cambria Math"/>
                                </a:rPr>
                                <m:t>𝑉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2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Fresnel is the Fresnel effect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err="1" smtClean="0"/>
                  <a:t>Distrib</a:t>
                </a:r>
                <a:r>
                  <a:rPr lang="en-GB" sz="1800" dirty="0" smtClean="0"/>
                  <a:t> is the distribution function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err="1" smtClean="0"/>
                  <a:t>Geom</a:t>
                </a:r>
                <a:r>
                  <a:rPr lang="en-GB" sz="1800" dirty="0" smtClean="0"/>
                  <a:t> is the geometry function</a:t>
                </a:r>
              </a:p>
              <a:p>
                <a:pPr lvl="1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  <a:ea typeface="Cambria Math"/>
                      </a:rPr>
                      <m:t>𝑁</m:t>
                    </m:r>
                    <m:r>
                      <a:rPr lang="en-GB" sz="1800" i="1">
                        <a:latin typeface="Cambria Math"/>
                        <a:ea typeface="Cambria Math"/>
                      </a:rPr>
                      <m:t>∙</m:t>
                    </m:r>
                    <m:r>
                      <a:rPr lang="en-GB" sz="1800" i="1">
                        <a:latin typeface="Cambria Math"/>
                        <a:ea typeface="Cambria Math"/>
                      </a:rPr>
                      <m:t>𝐿</m:t>
                    </m:r>
                  </m:oMath>
                </a14:m>
                <a:r>
                  <a:rPr lang="en-GB" sz="1800" dirty="0"/>
                  <a:t> is dot product between normal and light direction</a:t>
                </a:r>
              </a:p>
              <a:p>
                <a:pPr lvl="1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  <a:ea typeface="Cambria Math"/>
                      </a:rPr>
                      <m:t>𝑁</m:t>
                    </m:r>
                    <m:r>
                      <a:rPr lang="en-GB" sz="1800" i="1">
                        <a:latin typeface="Cambria Math"/>
                        <a:ea typeface="Cambria Math"/>
                      </a:rPr>
                      <m:t>∙</m:t>
                    </m:r>
                    <m:r>
                      <a:rPr lang="en-GB" sz="1800" i="1">
                        <a:latin typeface="Cambria Math"/>
                        <a:ea typeface="Cambria Math"/>
                      </a:rPr>
                      <m:t>𝑉</m:t>
                    </m:r>
                  </m:oMath>
                </a14:m>
                <a:r>
                  <a:rPr lang="en-GB" sz="1800" dirty="0" smtClean="0"/>
                  <a:t> is dot product between normal and eye direction</a:t>
                </a:r>
              </a:p>
              <a:p>
                <a:pPr>
                  <a:lnSpc>
                    <a:spcPct val="90000"/>
                  </a:lnSpc>
                </a:pPr>
                <a:endParaRPr lang="en-GB" sz="11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1800" i="1" dirty="0" smtClean="0"/>
                  <a:t>Apparently the denominator corrects for transforming between local space of micro-facets and overall macro-surface space</a:t>
                </a:r>
                <a:endParaRPr lang="en-GB" sz="2200" i="1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912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Some diagrams to help:</a:t>
            </a:r>
          </a:p>
          <a:p>
            <a:pPr>
              <a:lnSpc>
                <a:spcPct val="90000"/>
              </a:lnSpc>
            </a:pPr>
            <a:endParaRPr lang="en-GB" sz="1800" i="1" dirty="0" smtClean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r>
              <a:rPr lang="en-GB" sz="2000" i="1" dirty="0" smtClean="0"/>
              <a:t>Distribution Term</a:t>
            </a:r>
          </a:p>
          <a:p>
            <a:pPr lvl="1">
              <a:lnSpc>
                <a:spcPct val="90000"/>
              </a:lnSpc>
            </a:pPr>
            <a:r>
              <a:rPr lang="en-GB" sz="2000" dirty="0" smtClean="0"/>
              <a:t>Describes how the </a:t>
            </a:r>
            <a:r>
              <a:rPr lang="en-GB" sz="2000" dirty="0" err="1" smtClean="0"/>
              <a:t>microfacet</a:t>
            </a:r>
            <a:r>
              <a:rPr lang="en-GB" sz="2000" dirty="0" smtClean="0"/>
              <a:t> </a:t>
            </a:r>
            <a:r>
              <a:rPr lang="en-GB" sz="2000" dirty="0" err="1" smtClean="0"/>
              <a:t>normals</a:t>
            </a:r>
            <a:r>
              <a:rPr lang="en-GB" sz="2000" dirty="0" smtClean="0"/>
              <a:t> are distributed around a given direction</a:t>
            </a:r>
          </a:p>
          <a:p>
            <a:pPr lvl="1">
              <a:lnSpc>
                <a:spcPct val="90000"/>
              </a:lnSpc>
            </a:pPr>
            <a:r>
              <a:rPr lang="en-GB" sz="2000" b="1" i="1" dirty="0" smtClean="0"/>
              <a:t>Basically, what proportion of </a:t>
            </a:r>
            <a:r>
              <a:rPr lang="en-GB" sz="2000" b="1" i="1" dirty="0" err="1" smtClean="0"/>
              <a:t>microfacets</a:t>
            </a:r>
            <a:r>
              <a:rPr lang="en-GB" sz="2000" b="1" i="1" dirty="0" smtClean="0"/>
              <a:t> are pointing in the direction of interest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971800"/>
            <a:ext cx="5655145" cy="1443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962400" y="4414837"/>
            <a:ext cx="2819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hlinkClick r:id="rId4"/>
              </a:rPr>
              <a:t>http://</a:t>
            </a:r>
            <a:r>
              <a:rPr lang="en-GB" sz="700" dirty="0" smtClean="0">
                <a:hlinkClick r:id="rId4"/>
              </a:rPr>
              <a:t>wiki.ktxsoftware.com/Physically-Based-Rendering.html</a:t>
            </a:r>
            <a:r>
              <a:rPr lang="en-GB" sz="1000" dirty="0" smtClean="0"/>
              <a:t> 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7522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600" dirty="0">
                <a:hlinkClick r:id="rId3"/>
              </a:rPr>
              <a:t>https://marmoset.co/posts/physically-based-rendering-and-you-can-too</a:t>
            </a:r>
            <a:r>
              <a:rPr lang="en-GB" sz="600" dirty="0" smtClean="0">
                <a:hlinkClick r:id="rId3"/>
              </a:rPr>
              <a:t>/</a:t>
            </a:r>
            <a:r>
              <a:rPr lang="en-GB" sz="600" dirty="0" smtClean="0"/>
              <a:t>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90119"/>
            <a:ext cx="6781800" cy="381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949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Distribution Term</a:t>
                </a: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Beckmann Distribution:</a:t>
                </a:r>
              </a:p>
              <a:p>
                <a:pPr lvl="2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/>
                      </a:rPr>
                      <m:t>𝐷</m:t>
                    </m:r>
                    <m:r>
                      <a:rPr lang="en-GB" sz="18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GB" sz="18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num>
                      <m:den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𝜋</m:t>
                        </m:r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𝛼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  <m:func>
                          <m:func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funcPr>
                          <m:fName>
                            <m:sSup>
                              <m:sSup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GB" sz="1800" b="0" i="0" smtClean="0">
                                    <a:latin typeface="Cambria Math"/>
                                    <a:ea typeface="Cambria Math"/>
                                  </a:rPr>
                                  <m:t>cos</m:t>
                                </m:r>
                              </m:e>
                              <m:sup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4</m:t>
                                </m:r>
                              </m:sup>
                            </m:sSup>
                          </m:fName>
                          <m:e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)</m:t>
                            </m:r>
                          </m:e>
                        </m:func>
                      </m:den>
                    </m:f>
                    <m:sSup>
                      <m:sSupPr>
                        <m:ctrlPr>
                          <a:rPr lang="en-GB" sz="18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GB" sz="1800" b="0" i="0" smtClean="0">
                                        <a:latin typeface="Cambria Math"/>
                                        <a:ea typeface="Cambria Math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fName>
                              <m:e>
                                <m:sSub>
                                  <m:sSub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𝑚</m:t>
                                    </m:r>
                                  </m:sub>
                                </m:sSub>
                              </m:e>
                            </m:func>
                          </m:num>
                          <m:den>
                            <m:sSup>
                              <m:sSup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𝛼</m:t>
                                </m:r>
                              </m:e>
                              <m:sup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GB" sz="1800" dirty="0" smtClean="0"/>
              </a:p>
              <a:p>
                <a:pPr lvl="2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err="1" smtClean="0"/>
                  <a:t>Phong</a:t>
                </a:r>
                <a:r>
                  <a:rPr lang="en-GB" sz="1800" dirty="0" smtClean="0"/>
                  <a:t> Distribution:</a:t>
                </a:r>
              </a:p>
              <a:p>
                <a:pPr lvl="2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/>
                      </a:rPr>
                      <m:t>𝐷</m:t>
                    </m:r>
                    <m:r>
                      <a:rPr lang="en-GB" sz="18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GB" sz="1800" b="0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𝛼</m:t>
                        </m:r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+2</m:t>
                        </m:r>
                      </m:num>
                      <m:den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𝜋</m:t>
                        </m:r>
                      </m:den>
                    </m:f>
                    <m:sSup>
                      <m:sSupPr>
                        <m:ctrlPr>
                          <a:rPr lang="en-GB" sz="18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 sz="1800" b="0" i="0" smtClean="0">
                                    <a:latin typeface="Cambria Math"/>
                                    <a:ea typeface="Cambria Math"/>
                                  </a:rPr>
                                  <m:t>cos</m:t>
                                </m:r>
                              </m:fName>
                              <m:e>
                                <m:sSub>
                                  <m:sSub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𝑚</m:t>
                                    </m:r>
                                  </m:sub>
                                </m:sSub>
                              </m:e>
                            </m:func>
                          </m:e>
                        </m:d>
                      </m:e>
                      <m:sup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𝛼</m:t>
                        </m:r>
                      </m:sup>
                    </m:sSup>
                  </m:oMath>
                </a14:m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GGX Distribution:   </a:t>
                </a:r>
                <a:r>
                  <a:rPr lang="en-GB" sz="1800" i="1" dirty="0" smtClean="0">
                    <a:sym typeface="Wingdings" panose="05000000000000000000" pitchFamily="2" charset="2"/>
                  </a:rPr>
                  <a:t> This one seems to be very popular</a:t>
                </a:r>
                <a:endParaRPr lang="en-GB" sz="1800" i="1" dirty="0" smtClean="0"/>
              </a:p>
              <a:p>
                <a:pPr lvl="2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/>
                      </a:rPr>
                      <m:t>𝐷</m:t>
                    </m:r>
                    <m:r>
                      <a:rPr lang="en-GB" sz="18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GB" sz="1800" b="0" i="1" smtClean="0">
                            <a:latin typeface="Cambria Math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𝛼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𝜋</m:t>
                        </m:r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dPr>
                              <m:e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𝑚</m:t>
                                </m:r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∙</m:t>
                                </m:r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𝑛</m:t>
                                </m:r>
                              </m:e>
                            </m:d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4</m:t>
                            </m:r>
                          </m:sup>
                        </m:sSup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𝛼</m:t>
                                    </m:r>
                                  </m:e>
                                  <m:sup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func>
                                  <m:func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funcPr>
                                  <m:fName>
                                    <m:sSup>
                                      <m:sSupPr>
                                        <m:ctrlP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GB" sz="1800" b="0" i="0" smtClean="0">
                                            <a:latin typeface="Cambria Math"/>
                                            <a:ea typeface="Cambria Math"/>
                                          </a:rPr>
                                          <m:t>tan</m:t>
                                        </m:r>
                                      </m:e>
                                      <m:sup>
                                        <m: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  <m:t>𝑚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e>
                            </m:d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GB" sz="14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>
                    <a:hlinkClick r:id="rId3"/>
                  </a:rPr>
                  <a:t>https</a:t>
                </a:r>
                <a:r>
                  <a:rPr lang="en-GB" sz="1800" dirty="0">
                    <a:hlinkClick r:id="rId3"/>
                  </a:rPr>
                  <a:t>://www.cs.cornell.edu/~</a:t>
                </a:r>
                <a:r>
                  <a:rPr lang="en-GB" sz="1800" dirty="0" smtClean="0">
                    <a:hlinkClick r:id="rId3"/>
                  </a:rPr>
                  <a:t>srm/publications/EGSR07-btdf.pdf</a:t>
                </a:r>
                <a:r>
                  <a:rPr lang="en-GB" sz="1800" dirty="0" smtClean="0"/>
                  <a:t> </a:t>
                </a:r>
                <a:endParaRPr lang="en-GB" sz="1800" dirty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4"/>
                <a:stretch>
                  <a:fillRect l="-590" t="-1706" b="-18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43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Distribution Term</a:t>
                </a: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GGX Distribution  </a:t>
                </a: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/>
                      </a:rPr>
                      <m:t>𝐷</m:t>
                    </m:r>
                    <m:r>
                      <a:rPr lang="en-GB" sz="18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GB" sz="1800" b="0" i="1" smtClean="0">
                            <a:latin typeface="Cambria Math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𝛼</m:t>
                            </m:r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𝜋</m:t>
                        </m:r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dPr>
                              <m:e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𝑚</m:t>
                                </m:r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∙</m:t>
                                </m:r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𝑛</m:t>
                                </m:r>
                              </m:e>
                            </m:d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4</m:t>
                            </m:r>
                          </m:sup>
                        </m:sSup>
                        <m:sSup>
                          <m:sSupPr>
                            <m:ctrlP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𝛼</m:t>
                                    </m:r>
                                  </m:e>
                                  <m:sup>
                                    <m: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GB" sz="1800" b="0" i="1" smtClean="0">
                                    <a:latin typeface="Cambria Math"/>
                                    <a:ea typeface="Cambria Math"/>
                                  </a:rPr>
                                  <m:t>+</m:t>
                                </m:r>
                                <m:func>
                                  <m:funcPr>
                                    <m:ctrlPr>
                                      <a:rPr lang="en-GB" sz="18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funcPr>
                                  <m:fName>
                                    <m:sSup>
                                      <m:sSupPr>
                                        <m:ctrlP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GB" sz="1800" b="0" i="0" smtClean="0">
                                            <a:latin typeface="Cambria Math"/>
                                            <a:ea typeface="Cambria Math"/>
                                          </a:rPr>
                                          <m:t>tan</m:t>
                                        </m:r>
                                      </m:e>
                                      <m:sup>
                                        <m: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GB" sz="1800" b="0" i="1" smtClean="0">
                                            <a:latin typeface="Cambria Math"/>
                                            <a:ea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GB" sz="1800" b="0" i="1" smtClean="0">
                                                <a:latin typeface="Cambria Math"/>
                                                <a:ea typeface="Cambria Math"/>
                                              </a:rPr>
                                              <m:t>𝑚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e>
                            </m:d>
                          </m:e>
                          <m:sup>
                            <m:r>
                              <a:rPr lang="en-GB" sz="1800" b="0" i="1" smtClean="0">
                                <a:latin typeface="Cambria Math"/>
                                <a:ea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GB" sz="14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Varying the roughness (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  <a:ea typeface="Cambria Math"/>
                      </a:rPr>
                      <m:t>𝛼</m:t>
                    </m:r>
                  </m:oMath>
                </a14:m>
                <a:r>
                  <a:rPr lang="en-GB" sz="1800" dirty="0" smtClean="0"/>
                  <a:t>) values changes material appearance similar to specular power</a:t>
                </a:r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r>
                  <a:rPr lang="en-GB" sz="1400" dirty="0">
                    <a:hlinkClick r:id="rId3"/>
                  </a:rPr>
                  <a:t>http://</a:t>
                </a:r>
                <a:r>
                  <a:rPr lang="en-GB" sz="1400" dirty="0" smtClean="0">
                    <a:hlinkClick r:id="rId3"/>
                  </a:rPr>
                  <a:t>www.codinglabs.net/article_physically_based_rendering_cook_torrance.aspx</a:t>
                </a:r>
                <a:r>
                  <a:rPr lang="en-GB" sz="1400" dirty="0" smtClean="0"/>
                  <a:t> </a:t>
                </a:r>
                <a:endParaRPr lang="en-GB" sz="1800" dirty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4"/>
                <a:stretch>
                  <a:fillRect l="-590" t="-1706" b="-24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276600"/>
            <a:ext cx="6191250" cy="101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180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Some diagrams to help:</a:t>
            </a:r>
          </a:p>
          <a:p>
            <a:pPr>
              <a:lnSpc>
                <a:spcPct val="90000"/>
              </a:lnSpc>
            </a:pPr>
            <a:endParaRPr lang="en-GB" sz="1800" i="1" dirty="0" smtClean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r>
              <a:rPr lang="en-GB" sz="2000" dirty="0"/>
              <a:t>Geometry Term</a:t>
            </a:r>
          </a:p>
          <a:p>
            <a:pPr lvl="1">
              <a:lnSpc>
                <a:spcPct val="90000"/>
              </a:lnSpc>
            </a:pPr>
            <a:r>
              <a:rPr lang="en-GB" sz="1800" dirty="0"/>
              <a:t>Describes how much light is lost by facets occluding each other from the light source and </a:t>
            </a:r>
            <a:r>
              <a:rPr lang="en-GB" sz="1800" dirty="0" smtClean="0"/>
              <a:t>towards </a:t>
            </a:r>
            <a:r>
              <a:rPr lang="en-GB" sz="1800" dirty="0"/>
              <a:t>the </a:t>
            </a:r>
            <a:r>
              <a:rPr lang="en-GB" sz="1800" dirty="0" smtClean="0"/>
              <a:t>viewer</a:t>
            </a:r>
          </a:p>
          <a:p>
            <a:pPr lvl="1">
              <a:lnSpc>
                <a:spcPct val="90000"/>
              </a:lnSpc>
            </a:pPr>
            <a:r>
              <a:rPr lang="en-GB" sz="1800" b="1" i="1" dirty="0" smtClean="0"/>
              <a:t>Basically, the proportion of light that is not lost due to facet visibility</a:t>
            </a:r>
            <a:endParaRPr lang="en-GB" sz="1800" b="1" i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859580"/>
            <a:ext cx="6257925" cy="1985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800600" y="4722025"/>
            <a:ext cx="2819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hlinkClick r:id="rId4"/>
              </a:rPr>
              <a:t>http://</a:t>
            </a:r>
            <a:r>
              <a:rPr lang="en-GB" sz="700" dirty="0" smtClean="0">
                <a:hlinkClick r:id="rId4"/>
              </a:rPr>
              <a:t>wiki.ktxsoftware.com/Physically-Based-Rendering.html</a:t>
            </a:r>
            <a:r>
              <a:rPr lang="en-GB" sz="1000" dirty="0" smtClean="0"/>
              <a:t> 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9919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Geometry </a:t>
            </a:r>
            <a:r>
              <a:rPr lang="en-GB" sz="2000" dirty="0"/>
              <a:t>Term</a:t>
            </a:r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Actually derived from the distribution term</a:t>
            </a:r>
          </a:p>
          <a:p>
            <a:pPr lvl="2">
              <a:lnSpc>
                <a:spcPct val="90000"/>
              </a:lnSpc>
            </a:pPr>
            <a:r>
              <a:rPr lang="en-GB" sz="1800" i="1" dirty="0" smtClean="0"/>
              <a:t>Must get ones that match</a:t>
            </a:r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General form performs same function with view then light directions:</a:t>
            </a:r>
            <a:endParaRPr lang="en-GB" sz="1800" dirty="0"/>
          </a:p>
          <a:p>
            <a:pPr lvl="2">
              <a:lnSpc>
                <a:spcPct val="90000"/>
              </a:lnSpc>
            </a:pPr>
            <a:r>
              <a:rPr lang="en-GB" sz="1800" dirty="0" err="1" smtClean="0"/>
              <a:t>FinalGeom</a:t>
            </a:r>
            <a:r>
              <a:rPr lang="en-GB" sz="1800" dirty="0" smtClean="0"/>
              <a:t> = </a:t>
            </a:r>
            <a:r>
              <a:rPr lang="en-GB" sz="1800" dirty="0" err="1" smtClean="0"/>
              <a:t>Geom</a:t>
            </a:r>
            <a:r>
              <a:rPr lang="en-GB" sz="1800" dirty="0" smtClean="0"/>
              <a:t>( </a:t>
            </a:r>
            <a:r>
              <a:rPr lang="en-GB" sz="1800" dirty="0" err="1" smtClean="0"/>
              <a:t>eyeDir</a:t>
            </a:r>
            <a:r>
              <a:rPr lang="en-GB" sz="1800" dirty="0" smtClean="0"/>
              <a:t> ) * </a:t>
            </a:r>
            <a:r>
              <a:rPr lang="en-GB" sz="1800" dirty="0" err="1" smtClean="0"/>
              <a:t>Geom</a:t>
            </a:r>
            <a:r>
              <a:rPr lang="en-GB" sz="1800" dirty="0" smtClean="0"/>
              <a:t>( </a:t>
            </a:r>
            <a:r>
              <a:rPr lang="en-GB" sz="1800" dirty="0" err="1" smtClean="0"/>
              <a:t>lightDir</a:t>
            </a:r>
            <a:r>
              <a:rPr lang="en-GB" sz="1800" dirty="0" smtClean="0"/>
              <a:t> )</a:t>
            </a:r>
          </a:p>
          <a:p>
            <a:pPr lvl="1">
              <a:lnSpc>
                <a:spcPct val="90000"/>
              </a:lnSpc>
            </a:pPr>
            <a:endParaRPr lang="en-GB" sz="1800" dirty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Another source of confusion:</a:t>
            </a:r>
          </a:p>
          <a:p>
            <a:pPr lvl="2">
              <a:lnSpc>
                <a:spcPct val="90000"/>
              </a:lnSpc>
            </a:pPr>
            <a:r>
              <a:rPr lang="en-GB" sz="1800" dirty="0" smtClean="0"/>
              <a:t>Some G functions cancel out the specular BRDF’s denominator, so this ends up dropped from the main specular term (rather than computing and cancelling)</a:t>
            </a:r>
            <a:endParaRPr lang="en-GB" sz="1400" b="1" i="1" dirty="0"/>
          </a:p>
        </p:txBody>
      </p:sp>
    </p:spTree>
    <p:extLst>
      <p:ext uri="{BB962C8B-B14F-4D97-AF65-F5344CB8AC3E}">
        <p14:creationId xmlns:p14="http://schemas.microsoft.com/office/powerpoint/2010/main" val="210616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2000" dirty="0" smtClean="0"/>
                  <a:t>Geometry </a:t>
                </a:r>
                <a:r>
                  <a:rPr lang="en-GB" sz="2000" dirty="0"/>
                  <a:t>Term</a:t>
                </a:r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r>
                  <a:rPr lang="en-GB" sz="1800" dirty="0" smtClean="0"/>
                  <a:t>GGX-based geometry term:</a:t>
                </a:r>
              </a:p>
              <a:p>
                <a:pPr lvl="1">
                  <a:lnSpc>
                    <a:spcPct val="90000"/>
                  </a:lnSpc>
                </a:pPr>
                <a:endParaRPr lang="en-GB" sz="1800" b="1" i="1" dirty="0"/>
              </a:p>
              <a:p>
                <a:pPr lvl="2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/>
                      </a:rPr>
                      <m:t>𝐺</m:t>
                    </m:r>
                    <m:r>
                      <a:rPr lang="en-GB" sz="20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GB" sz="2000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GB" sz="2000" b="0" i="1" smtClean="0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GB" sz="2000" b="0" i="1" smtClean="0">
                            <a:latin typeface="Cambria Math"/>
                          </a:rPr>
                          <m:t>1+</m:t>
                        </m:r>
                        <m:rad>
                          <m:radPr>
                            <m:degHide m:val="on"/>
                            <m:ctrlPr>
                              <a:rPr lang="en-GB" sz="2000" b="0" i="1" smtClean="0"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GB" sz="2000" b="0" i="1" smtClean="0">
                                <a:latin typeface="Cambria Math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lang="en-GB" sz="20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GB" sz="2000" b="0" i="1" smtClean="0">
                                    <a:latin typeface="Cambria Math"/>
                                    <a:ea typeface="Cambria Math"/>
                                  </a:rPr>
                                  <m:t>𝛼</m:t>
                                </m:r>
                              </m:e>
                              <m:sup>
                                <m:r>
                                  <a:rPr lang="en-GB" sz="2000" b="0" i="1" smtClean="0">
                                    <a:latin typeface="Cambria Math"/>
                                    <a:ea typeface="Cambria Math"/>
                                  </a:rPr>
                                  <m:t>2</m:t>
                                </m:r>
                              </m:sup>
                            </m:sSup>
                            <m:func>
                              <m:funcPr>
                                <m:ctrlPr>
                                  <a:rPr lang="en-GB" sz="20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funcPr>
                              <m:fName>
                                <m:sSup>
                                  <m:sSupPr>
                                    <m:ctrlPr>
                                      <a:rPr lang="en-GB" sz="2000" b="0" i="1" smtClean="0"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GB" sz="2000" b="0" i="0" smtClean="0">
                                        <a:latin typeface="Cambria Math"/>
                                        <a:ea typeface="Cambria Math"/>
                                      </a:rPr>
                                      <m:t>tan</m:t>
                                    </m:r>
                                  </m:e>
                                  <m:sup>
                                    <m:r>
                                      <a:rPr lang="en-GB" sz="2000" b="0" i="0" smtClean="0">
                                        <a:latin typeface="Cambria Math"/>
                                        <a:ea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fName>
                              <m:e>
                                <m:r>
                                  <a:rPr lang="en-GB" sz="2000" b="0" i="1" smtClean="0">
                                    <a:latin typeface="Cambria Math"/>
                                    <a:ea typeface="Cambria Math"/>
                                  </a:rPr>
                                  <m:t>𝜃</m:t>
                                </m:r>
                              </m:e>
                            </m:func>
                          </m:e>
                        </m:rad>
                      </m:den>
                    </m:f>
                  </m:oMath>
                </a14:m>
                <a:endParaRPr lang="en-GB" sz="1800" i="1" dirty="0" smtClean="0"/>
              </a:p>
              <a:p>
                <a:pPr lvl="2">
                  <a:lnSpc>
                    <a:spcPct val="90000"/>
                  </a:lnSpc>
                </a:pPr>
                <a:endParaRPr lang="en-GB" sz="1800" i="1" dirty="0"/>
              </a:p>
              <a:p>
                <a:pPr lvl="1">
                  <a:lnSpc>
                    <a:spcPct val="90000"/>
                  </a:lnSpc>
                </a:pPr>
                <a:endParaRPr lang="en-GB" sz="1600" i="1" dirty="0" smtClean="0"/>
              </a:p>
              <a:p>
                <a:pPr lvl="1">
                  <a:lnSpc>
                    <a:spcPct val="90000"/>
                  </a:lnSpc>
                </a:pPr>
                <a:r>
                  <a:rPr lang="en-GB" sz="1600" i="1" dirty="0" smtClean="0"/>
                  <a:t>Again, there are plenty more variations of these functions, I’m just fed up with typing them into </a:t>
                </a:r>
                <a:r>
                  <a:rPr lang="en-GB" sz="1600" i="1" dirty="0" err="1" smtClean="0"/>
                  <a:t>powerpoint</a:t>
                </a:r>
                <a:r>
                  <a:rPr lang="en-GB" sz="1600" i="1" dirty="0" smtClean="0"/>
                  <a:t> (it keeps crashing half-way through entering an equation)</a:t>
                </a:r>
                <a:endParaRPr lang="en-GB" sz="1600" i="1" dirty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671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Another source of confusion – where to get the input parameters from??</a:t>
                </a: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6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Key material input parameters: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GB" sz="1800" dirty="0" smtClean="0"/>
                  <a:t>Diffuse: Albedo (diffuse reflection colour with no ambient occlusion)</a:t>
                </a:r>
                <a:endParaRPr lang="en-GB" sz="1800" dirty="0"/>
              </a:p>
              <a:p>
                <a:pPr lvl="1">
                  <a:lnSpc>
                    <a:spcPct val="150000"/>
                  </a:lnSpc>
                </a:pPr>
                <a:r>
                  <a:rPr lang="en-GB" sz="1800" dirty="0" smtClean="0"/>
                  <a:t>Fresnel: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GB" sz="1800" i="1">
                            <a:latin typeface="Cambria Math"/>
                          </a:rPr>
                          <m:t>0</m:t>
                        </m:r>
                        <m:r>
                          <a:rPr lang="en-GB" sz="1800" i="1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r>
                  <a:rPr lang="en-GB" sz="1800" dirty="0" smtClean="0"/>
                  <a:t>  (reflectivity level from above the macro-surface normal)</a:t>
                </a:r>
                <a:endParaRPr lang="en-GB" sz="1800" dirty="0"/>
              </a:p>
              <a:p>
                <a:pPr lvl="1">
                  <a:lnSpc>
                    <a:spcPct val="150000"/>
                  </a:lnSpc>
                </a:pPr>
                <a:r>
                  <a:rPr lang="en-GB" sz="1800" dirty="0" smtClean="0"/>
                  <a:t>Geometry and Distribution: roughness</a:t>
                </a:r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Some implementations have an input for ‘</a:t>
                </a:r>
                <a:r>
                  <a:rPr lang="en-GB" sz="1800" dirty="0" err="1" smtClean="0"/>
                  <a:t>metalness</a:t>
                </a:r>
                <a:r>
                  <a:rPr lang="en-GB" sz="1800" dirty="0" smtClean="0"/>
                  <a:t>’, which is a binary option between conductor / dielectric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sz="1600" i="1" dirty="0" smtClean="0"/>
                  <a:t>This isn’t necessarily needed if you understand the effect on albedo and </a:t>
                </a:r>
                <a14:m>
                  <m:oMath xmlns:m="http://schemas.openxmlformats.org/officeDocument/2006/math">
                    <m:r>
                      <a:rPr lang="en-GB" sz="1600" i="1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600" i="1">
                            <a:latin typeface="Cambria Math"/>
                          </a:rPr>
                        </m:ctrlPr>
                      </m:dPr>
                      <m:e>
                        <m:r>
                          <a:rPr lang="en-GB" sz="1600" i="1">
                            <a:latin typeface="Cambria Math"/>
                          </a:rPr>
                          <m:t>0</m:t>
                        </m:r>
                        <m:r>
                          <a:rPr lang="en-GB" sz="1600" i="1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endParaRPr lang="en-GB" sz="1400" i="1" dirty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443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198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lvl="1">
                  <a:lnSpc>
                    <a:spcPct val="90000"/>
                  </a:lnSpc>
                </a:pPr>
                <a:endParaRPr lang="en-GB" altLang="en-US" sz="1000" i="1" dirty="0" smtClean="0"/>
              </a:p>
              <a:p>
                <a:pPr marL="0" indent="0">
                  <a:lnSpc>
                    <a:spcPct val="90000"/>
                  </a:lnSpc>
                  <a:buNone/>
                </a:pPr>
                <a:r>
                  <a:rPr lang="en-GB" altLang="en-US" sz="1800" i="1" dirty="0" smtClean="0"/>
                  <a:t>Material Type:</a:t>
                </a:r>
              </a:p>
              <a:p>
                <a:pPr>
                  <a:lnSpc>
                    <a:spcPct val="90000"/>
                  </a:lnSpc>
                </a:pPr>
                <a:endParaRPr lang="en-GB" altLang="en-US" sz="1050" i="1" dirty="0"/>
              </a:p>
              <a:p>
                <a:pPr marL="342900" lvl="1" indent="-342900">
                  <a:lnSpc>
                    <a:spcPct val="90000"/>
                  </a:lnSpc>
                </a:pPr>
                <a:r>
                  <a:rPr lang="en-GB" altLang="en-US" sz="1800" i="1" dirty="0" smtClean="0"/>
                  <a:t>Dielectric (E.g</a:t>
                </a:r>
                <a:r>
                  <a:rPr lang="en-GB" altLang="en-US" sz="1800" i="1" dirty="0"/>
                  <a:t>. </a:t>
                </a:r>
                <a:r>
                  <a:rPr lang="en-GB" altLang="en-US" sz="1800" i="1" dirty="0" smtClean="0"/>
                  <a:t>plastics)</a:t>
                </a:r>
                <a:endParaRPr lang="en-GB" altLang="en-US" sz="1800" i="1" dirty="0"/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Insulator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Colour albedo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Greyscale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GB" sz="1800" i="1">
                            <a:latin typeface="Cambria Math"/>
                          </a:rPr>
                          <m:t>0</m:t>
                        </m:r>
                        <m:r>
                          <a:rPr lang="en-GB" sz="1800" i="1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r>
                  <a:rPr lang="en-GB" sz="1800" dirty="0"/>
                  <a:t> </a:t>
                </a:r>
                <a:endParaRPr lang="en-GB" altLang="en-US" sz="1800" i="1" dirty="0"/>
              </a:p>
              <a:p>
                <a:pPr>
                  <a:lnSpc>
                    <a:spcPct val="90000"/>
                  </a:lnSpc>
                </a:pPr>
                <a:endParaRPr lang="en-GB" altLang="en-US" sz="1600" i="1" dirty="0"/>
              </a:p>
              <a:p>
                <a:pPr marL="342900" lvl="1" indent="-342900">
                  <a:lnSpc>
                    <a:spcPct val="90000"/>
                  </a:lnSpc>
                </a:pPr>
                <a:r>
                  <a:rPr lang="en-GB" altLang="en-US" sz="1800" i="1" dirty="0" smtClean="0"/>
                  <a:t>Conductor (E.g</a:t>
                </a:r>
                <a:r>
                  <a:rPr lang="en-GB" altLang="en-US" sz="1800" i="1" dirty="0"/>
                  <a:t>. </a:t>
                </a:r>
                <a:r>
                  <a:rPr lang="en-GB" altLang="en-US" sz="1800" i="1" dirty="0" smtClean="0"/>
                  <a:t>metals)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Highly reflective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Albedo = 0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GB" altLang="en-US" sz="1800" i="1" dirty="0" smtClean="0"/>
                  <a:t>Dominated by </a:t>
                </a:r>
                <a:br>
                  <a:rPr lang="en-GB" altLang="en-US" sz="1800" i="1" dirty="0" smtClean="0"/>
                </a:br>
                <a:r>
                  <a:rPr lang="en-GB" altLang="en-US" sz="1800" i="1" dirty="0" smtClean="0"/>
                  <a:t>full-colour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GB" sz="1800" i="1">
                            <a:latin typeface="Cambria Math"/>
                          </a:rPr>
                          <m:t>0</m:t>
                        </m:r>
                        <m:r>
                          <a:rPr lang="en-GB" sz="1800" i="1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endParaRPr lang="en-GB" altLang="en-US" sz="1800" i="1" dirty="0"/>
              </a:p>
              <a:p>
                <a:pPr>
                  <a:lnSpc>
                    <a:spcPct val="90000"/>
                  </a:lnSpc>
                </a:pPr>
                <a:endParaRPr lang="en-GB" altLang="en-US" sz="1200" i="1" dirty="0" smtClean="0"/>
              </a:p>
              <a:p>
                <a:pPr>
                  <a:lnSpc>
                    <a:spcPct val="90000"/>
                  </a:lnSpc>
                </a:pPr>
                <a:endParaRPr lang="en-GB" altLang="en-US" sz="1200" i="1" dirty="0"/>
              </a:p>
              <a:p>
                <a:pPr>
                  <a:lnSpc>
                    <a:spcPct val="90000"/>
                  </a:lnSpc>
                </a:pPr>
                <a:r>
                  <a:rPr lang="en-GB" altLang="en-US" sz="1200" i="1" dirty="0">
                    <a:hlinkClick r:id="rId3"/>
                  </a:rPr>
                  <a:t>https://www.marmoset.co/posts/basic-theory-of-physically-based-rendering</a:t>
                </a:r>
                <a:r>
                  <a:rPr lang="en-GB" altLang="en-US" sz="1200" i="1" dirty="0" smtClean="0">
                    <a:hlinkClick r:id="rId3"/>
                  </a:rPr>
                  <a:t>/</a:t>
                </a:r>
                <a:r>
                  <a:rPr lang="en-GB" altLang="en-US" sz="1200" i="1" dirty="0" smtClean="0"/>
                  <a:t> </a:t>
                </a:r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4"/>
                <a:stretch>
                  <a:fillRect l="-590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2590800"/>
            <a:ext cx="4515388" cy="2935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352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r>
              <a:rPr lang="en-GB" sz="1800" dirty="0" smtClean="0"/>
              <a:t>Albedo – like diffuse colour, but with no baked-in lighting. Like diffuse under white light</a:t>
            </a:r>
          </a:p>
          <a:p>
            <a:pPr>
              <a:lnSpc>
                <a:spcPct val="90000"/>
              </a:lnSpc>
            </a:pPr>
            <a:r>
              <a:rPr lang="en-GB" sz="1800" dirty="0" smtClean="0"/>
              <a:t>For conductors, albedo is zero; for dielectrics, albedo is full colour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286000"/>
            <a:ext cx="7382836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87578" y="5181600"/>
            <a:ext cx="365760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en-US" sz="500" i="1" dirty="0">
                <a:hlinkClick r:id="rId4"/>
              </a:rPr>
              <a:t>https://www.marmoset.co/posts/physically-based-rendering-and-you-can-too/</a:t>
            </a:r>
            <a:r>
              <a:rPr lang="en-GB" altLang="en-US" sz="5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188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 lvl="1">
                  <a:lnSpc>
                    <a:spcPct val="90000"/>
                  </a:lnSpc>
                </a:pPr>
                <a:endParaRPr lang="en-GB" sz="1800" dirty="0" smtClean="0"/>
              </a:p>
              <a:p>
                <a:pPr>
                  <a:lnSpc>
                    <a:spcPct val="90000"/>
                  </a:lnSpc>
                </a:pPr>
                <a:endParaRPr lang="en-GB" sz="1800" b="0" i="1" dirty="0" smtClean="0">
                  <a:latin typeface="Cambria Math"/>
                </a:endParaRPr>
              </a:p>
              <a:p>
                <a:pPr>
                  <a:lnSpc>
                    <a:spcPct val="90000"/>
                  </a:lnSpc>
                </a:pPr>
                <a:endParaRPr lang="en-GB" sz="1800" i="1" dirty="0">
                  <a:latin typeface="Cambria Math"/>
                </a:endParaRPr>
              </a:p>
              <a:p>
                <a:pPr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a:rPr lang="en-GB" sz="1800" b="0" i="1" smtClean="0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8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GB" sz="1800" b="0" i="1" smtClean="0">
                            <a:latin typeface="Cambria Math"/>
                          </a:rPr>
                          <m:t>0</m:t>
                        </m:r>
                        <m:r>
                          <a:rPr lang="en-GB" sz="1800" b="0" i="1" smtClean="0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r>
                  <a:rPr lang="en-GB" sz="1800" dirty="0" smtClean="0"/>
                  <a:t> is the characteristic specular reflectance of the material</a:t>
                </a:r>
                <a:endParaRPr lang="en-GB" sz="1800" dirty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Like a PBR specular colour</a:t>
                </a:r>
                <a:endParaRPr lang="en-GB" sz="1800" dirty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Literally, the specular component of the colour that is reflected by pure white light at an angle of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</a:rPr>
                      <m:t>0</m:t>
                    </m:r>
                    <m:r>
                      <a:rPr lang="en-GB" sz="1800" i="1">
                        <a:latin typeface="Cambria Math"/>
                        <a:ea typeface="Cambria Math"/>
                      </a:rPr>
                      <m:t>°</m:t>
                    </m:r>
                  </m:oMath>
                </a14:m>
                <a:r>
                  <a:rPr lang="en-GB" sz="1800" dirty="0" smtClean="0"/>
                  <a:t> above the surface</a:t>
                </a:r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517" t="-1706" r="-11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362200"/>
            <a:ext cx="6981104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0000" y="5029200"/>
            <a:ext cx="365760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en-US" sz="500" i="1" dirty="0">
                <a:hlinkClick r:id="rId5"/>
              </a:rPr>
              <a:t>https://www.marmoset.co/posts/physically-based-rendering-and-you-can-too/</a:t>
            </a:r>
            <a:r>
              <a:rPr lang="en-GB" altLang="en-US" sz="5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8225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99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 algn="ctr">
                  <a:lnSpc>
                    <a:spcPct val="90000"/>
                  </a:lnSpc>
                  <a:buNone/>
                </a:pPr>
                <a:r>
                  <a:rPr lang="en-GB" sz="2400" b="1" dirty="0" smtClean="0"/>
                  <a:t>Physically Based Rendering</a:t>
                </a:r>
              </a:p>
              <a:p>
                <a:pPr marL="0" indent="0">
                  <a:lnSpc>
                    <a:spcPct val="90000"/>
                  </a:lnSpc>
                  <a:buNone/>
                </a:pPr>
                <a:endParaRPr lang="en-GB" sz="1400" dirty="0" smtClean="0"/>
              </a:p>
              <a:p>
                <a:pPr lvl="1">
                  <a:lnSpc>
                    <a:spcPct val="90000"/>
                  </a:lnSpc>
                </a:pPr>
                <a:endParaRPr lang="en-GB" sz="1200" dirty="0" smtClean="0"/>
              </a:p>
              <a:p>
                <a:pPr lvl="1">
                  <a:lnSpc>
                    <a:spcPct val="90000"/>
                  </a:lnSpc>
                </a:pPr>
                <a:endParaRPr lang="en-GB" sz="1200" dirty="0" smtClean="0"/>
              </a:p>
              <a:p>
                <a:pPr>
                  <a:lnSpc>
                    <a:spcPct val="90000"/>
                  </a:lnSpc>
                </a:pPr>
                <a:r>
                  <a:rPr lang="en-GB" sz="1800" dirty="0" smtClean="0"/>
                  <a:t>We must look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GB" sz="1800" i="1">
                            <a:latin typeface="Cambria Math"/>
                          </a:rPr>
                        </m:ctrlPr>
                      </m:dPr>
                      <m:e>
                        <m:r>
                          <a:rPr lang="en-GB" sz="1800" i="1">
                            <a:latin typeface="Cambria Math"/>
                          </a:rPr>
                          <m:t>0</m:t>
                        </m:r>
                        <m:r>
                          <a:rPr lang="en-GB" sz="1800" i="1">
                            <a:latin typeface="Cambria Math"/>
                            <a:ea typeface="Cambria Math"/>
                          </a:rPr>
                          <m:t>°</m:t>
                        </m:r>
                      </m:e>
                    </m:d>
                  </m:oMath>
                </a14:m>
                <a:r>
                  <a:rPr lang="en-GB" sz="1800" dirty="0"/>
                  <a:t> </a:t>
                </a:r>
                <a:r>
                  <a:rPr lang="en-GB" sz="1800" dirty="0" smtClean="0"/>
                  <a:t>up from </a:t>
                </a:r>
                <a:br>
                  <a:rPr lang="en-GB" sz="1800" dirty="0" smtClean="0"/>
                </a:br>
                <a:r>
                  <a:rPr lang="en-GB" sz="1800" dirty="0" smtClean="0"/>
                  <a:t>measurements of real materials</a:t>
                </a:r>
              </a:p>
              <a:p>
                <a:pPr>
                  <a:lnSpc>
                    <a:spcPct val="90000"/>
                  </a:lnSpc>
                </a:pPr>
                <a:endParaRPr lang="en-GB" sz="1600" dirty="0"/>
              </a:p>
              <a:p>
                <a:pPr>
                  <a:lnSpc>
                    <a:spcPct val="90000"/>
                  </a:lnSpc>
                </a:pPr>
                <a:r>
                  <a:rPr lang="en-GB" sz="1800" b="1" dirty="0" smtClean="0"/>
                  <a:t>Dielectrics have low values </a:t>
                </a:r>
                <a:br>
                  <a:rPr lang="en-GB" sz="1800" b="1" dirty="0" smtClean="0"/>
                </a:br>
                <a:r>
                  <a:rPr lang="en-GB" sz="1800" b="1" dirty="0" smtClean="0"/>
                  <a:t>and are in greyscale</a:t>
                </a:r>
              </a:p>
              <a:p>
                <a:pPr>
                  <a:lnSpc>
                    <a:spcPct val="90000"/>
                  </a:lnSpc>
                </a:pPr>
                <a:r>
                  <a:rPr lang="en-GB" sz="1800" i="1" dirty="0" smtClean="0"/>
                  <a:t>Diamond is highly reflective, but </a:t>
                </a:r>
                <a:br>
                  <a:rPr lang="en-GB" sz="1800" i="1" dirty="0" smtClean="0"/>
                </a:br>
                <a:r>
                  <a:rPr lang="en-GB" sz="1800" i="1" dirty="0" smtClean="0"/>
                  <a:t>only reflects 17%!!</a:t>
                </a:r>
              </a:p>
              <a:p>
                <a:pPr>
                  <a:lnSpc>
                    <a:spcPct val="90000"/>
                  </a:lnSpc>
                </a:pPr>
                <a:endParaRPr lang="en-GB" sz="1600" dirty="0"/>
              </a:p>
              <a:p>
                <a:pPr>
                  <a:lnSpc>
                    <a:spcPct val="90000"/>
                  </a:lnSpc>
                </a:pPr>
                <a:r>
                  <a:rPr lang="en-GB" sz="1800" b="1" dirty="0" smtClean="0"/>
                  <a:t>Conductors have high values </a:t>
                </a:r>
                <a:br>
                  <a:rPr lang="en-GB" sz="1800" b="1" dirty="0" smtClean="0"/>
                </a:br>
                <a:r>
                  <a:rPr lang="en-GB" sz="1800" b="1" dirty="0" smtClean="0"/>
                  <a:t>and in full colour</a:t>
                </a:r>
              </a:p>
              <a:p>
                <a:pPr>
                  <a:lnSpc>
                    <a:spcPct val="90000"/>
                  </a:lnSpc>
                </a:pPr>
                <a:r>
                  <a:rPr lang="en-GB" sz="1800" i="1" dirty="0" smtClean="0"/>
                  <a:t>Iron is a very dull metal, but </a:t>
                </a:r>
                <a:br>
                  <a:rPr lang="en-GB" sz="1800" i="1" dirty="0" smtClean="0"/>
                </a:br>
                <a:r>
                  <a:rPr lang="en-GB" sz="1800" i="1" dirty="0" smtClean="0"/>
                  <a:t>reflects 50% of light!!</a:t>
                </a:r>
                <a:endParaRPr lang="en-GB" sz="1800" i="1" dirty="0"/>
              </a:p>
              <a:p>
                <a:pPr>
                  <a:lnSpc>
                    <a:spcPct val="90000"/>
                  </a:lnSpc>
                </a:pPr>
                <a:endParaRPr lang="en-GB" sz="2200" dirty="0" smtClean="0"/>
              </a:p>
            </p:txBody>
          </p:sp>
        </mc:Choice>
        <mc:Fallback xmlns="">
          <p:sp>
            <p:nvSpPr>
              <p:cNvPr id="40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 l="-443" t="-170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895600"/>
            <a:ext cx="4480605" cy="3406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430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Brief Description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What is Physically Based Rendering?</a:t>
            </a:r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A </a:t>
            </a:r>
            <a:r>
              <a:rPr lang="en-GB" sz="2000" dirty="0"/>
              <a:t>rendering approach that uses physics to more accurately mimic how light behaves in the real world, with the intention of producing results that are closer to their real-world </a:t>
            </a:r>
            <a:r>
              <a:rPr lang="en-GB" sz="2000" dirty="0" smtClean="0"/>
              <a:t>equivalents</a:t>
            </a:r>
          </a:p>
          <a:p>
            <a:pPr>
              <a:lnSpc>
                <a:spcPct val="90000"/>
              </a:lnSpc>
            </a:pPr>
            <a:endParaRPr lang="en-GB" sz="2000" dirty="0"/>
          </a:p>
          <a:p>
            <a:pPr>
              <a:lnSpc>
                <a:spcPct val="90000"/>
              </a:lnSpc>
            </a:pPr>
            <a:r>
              <a:rPr lang="en-GB" sz="2000" dirty="0" smtClean="0"/>
              <a:t>This means it’s heavily based on physics</a:t>
            </a:r>
            <a:endParaRPr lang="en-GB" sz="2000" dirty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217520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Physically Based Rendering</a:t>
            </a:r>
            <a:endParaRPr lang="en-GB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endParaRPr lang="en-GB" sz="1800" dirty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endParaRPr lang="en-GB" sz="1800" dirty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b="0" i="1" dirty="0" smtClean="0">
              <a:latin typeface="Cambria Math"/>
            </a:endParaRPr>
          </a:p>
          <a:p>
            <a:pPr>
              <a:lnSpc>
                <a:spcPct val="90000"/>
              </a:lnSpc>
            </a:pPr>
            <a:endParaRPr lang="en-GB" sz="1800" i="1" dirty="0">
              <a:latin typeface="Cambria Math"/>
            </a:endParaRPr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r>
              <a:rPr lang="en-GB" sz="1800" dirty="0" smtClean="0"/>
              <a:t>Roughness is much more straightforward</a:t>
            </a:r>
          </a:p>
          <a:p>
            <a:pPr>
              <a:lnSpc>
                <a:spcPct val="90000"/>
              </a:lnSpc>
            </a:pPr>
            <a:r>
              <a:rPr lang="en-GB" sz="1800" dirty="0" smtClean="0"/>
              <a:t>Look at comparable objects and set by the artist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0" y="5029200"/>
            <a:ext cx="365760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en-US" sz="500" i="1" dirty="0">
                <a:hlinkClick r:id="rId3"/>
              </a:rPr>
              <a:t>https://www.marmoset.co/posts/physically-based-rendering-and-you-can-too/</a:t>
            </a:r>
            <a:r>
              <a:rPr lang="en-GB" altLang="en-US" sz="500" i="1" dirty="0"/>
              <a:t> </a:t>
            </a: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198098"/>
            <a:ext cx="7419975" cy="2831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316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Conflicting </a:t>
            </a:r>
            <a:r>
              <a:rPr lang="en-GB" dirty="0" smtClean="0"/>
              <a:t>Methods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1800" dirty="0"/>
          </a:p>
          <a:p>
            <a:pPr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r>
              <a:rPr lang="en-GB" sz="1800" dirty="0" smtClean="0"/>
              <a:t>Live demo with equation breakdown here: </a:t>
            </a:r>
            <a:r>
              <a:rPr lang="en-GB" sz="1200" dirty="0" smtClean="0">
                <a:hlinkClick r:id="rId3"/>
              </a:rPr>
              <a:t>http</a:t>
            </a:r>
            <a:r>
              <a:rPr lang="en-GB" sz="1200" dirty="0">
                <a:hlinkClick r:id="rId3"/>
              </a:rPr>
              <a:t>://github.khronos.org/glTF-WebGL-PBR</a:t>
            </a:r>
            <a:r>
              <a:rPr lang="en-GB" sz="1200" dirty="0" smtClean="0">
                <a:hlinkClick r:id="rId3"/>
              </a:rPr>
              <a:t>/</a:t>
            </a:r>
            <a:r>
              <a:rPr lang="en-GB" sz="1200" dirty="0" smtClean="0"/>
              <a:t> </a:t>
            </a:r>
            <a:endParaRPr lang="en-GB" sz="1400" i="1" dirty="0"/>
          </a:p>
          <a:p>
            <a:pPr>
              <a:lnSpc>
                <a:spcPct val="90000"/>
              </a:lnSpc>
            </a:pPr>
            <a:endParaRPr lang="en-GB" sz="22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286000"/>
            <a:ext cx="7490912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1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Conflicting </a:t>
            </a:r>
            <a:r>
              <a:rPr lang="en-GB" dirty="0" smtClean="0"/>
              <a:t>Methods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1400" dirty="0" smtClean="0"/>
          </a:p>
          <a:p>
            <a:pPr>
              <a:lnSpc>
                <a:spcPct val="90000"/>
              </a:lnSpc>
            </a:pPr>
            <a:r>
              <a:rPr lang="en-GB" sz="1800" dirty="0" smtClean="0"/>
              <a:t>When in doubt, try to find some source-code</a:t>
            </a:r>
            <a:endParaRPr lang="en-GB" sz="1800" i="1" dirty="0"/>
          </a:p>
          <a:p>
            <a:pPr>
              <a:lnSpc>
                <a:spcPct val="90000"/>
              </a:lnSpc>
            </a:pPr>
            <a:endParaRPr lang="en-GB" sz="2200" dirty="0" smtClean="0"/>
          </a:p>
          <a:p>
            <a:pPr>
              <a:lnSpc>
                <a:spcPct val="90000"/>
              </a:lnSpc>
            </a:pPr>
            <a:r>
              <a:rPr lang="en-GB" sz="1400" dirty="0">
                <a:hlinkClick r:id="rId3"/>
              </a:rPr>
              <a:t>https://</a:t>
            </a:r>
            <a:r>
              <a:rPr lang="en-GB" sz="1400" dirty="0" smtClean="0">
                <a:hlinkClick r:id="rId3"/>
              </a:rPr>
              <a:t>seblagarde.files.wordpress.com/2015/07/course_notes_moving_frostbite_to_pbr_v32.pdf</a:t>
            </a:r>
            <a:r>
              <a:rPr lang="en-GB" sz="1400" dirty="0" smtClean="0"/>
              <a:t> </a:t>
            </a:r>
          </a:p>
          <a:p>
            <a:pPr lvl="1">
              <a:lnSpc>
                <a:spcPct val="90000"/>
              </a:lnSpc>
            </a:pPr>
            <a:r>
              <a:rPr lang="en-GB" sz="1800" dirty="0" smtClean="0"/>
              <a:t>Good source: (EA) Frostbite engine</a:t>
            </a:r>
          </a:p>
          <a:p>
            <a:pPr lvl="1">
              <a:lnSpc>
                <a:spcPct val="90000"/>
              </a:lnSpc>
            </a:pPr>
            <a:r>
              <a:rPr lang="en-GB" sz="1800" dirty="0" smtClean="0"/>
              <a:t>Good explanations, diagrams, equations + source code</a:t>
            </a:r>
          </a:p>
          <a:p>
            <a:pPr lvl="1">
              <a:lnSpc>
                <a:spcPct val="90000"/>
              </a:lnSpc>
            </a:pPr>
            <a:endParaRPr lang="en-GB" sz="1800" dirty="0" smtClean="0"/>
          </a:p>
          <a:p>
            <a:pPr>
              <a:lnSpc>
                <a:spcPct val="90000"/>
              </a:lnSpc>
            </a:pPr>
            <a:r>
              <a:rPr lang="en-GB" sz="1800" dirty="0">
                <a:hlinkClick r:id="rId4"/>
              </a:rPr>
              <a:t>https://</a:t>
            </a:r>
            <a:r>
              <a:rPr lang="en-GB" sz="1800" dirty="0" smtClean="0">
                <a:hlinkClick r:id="rId4"/>
              </a:rPr>
              <a:t>github.com/KhronosGroup/glTF-WebGL-PBR</a:t>
            </a:r>
            <a:endParaRPr lang="en-GB" sz="1800" dirty="0" smtClean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Good source: Kronos </a:t>
            </a:r>
            <a:r>
              <a:rPr lang="en-GB" sz="1800" dirty="0" err="1" smtClean="0"/>
              <a:t>glTF</a:t>
            </a:r>
            <a:r>
              <a:rPr lang="en-GB" sz="1800" dirty="0" smtClean="0"/>
              <a:t> (3D scene format)</a:t>
            </a:r>
            <a:endParaRPr lang="en-GB" sz="1800" dirty="0"/>
          </a:p>
          <a:p>
            <a:pPr lvl="1">
              <a:lnSpc>
                <a:spcPct val="90000"/>
              </a:lnSpc>
            </a:pPr>
            <a:r>
              <a:rPr lang="en-GB" sz="1800" dirty="0" smtClean="0"/>
              <a:t>Good explanations + source code</a:t>
            </a:r>
          </a:p>
        </p:txBody>
      </p:sp>
    </p:spTree>
    <p:extLst>
      <p:ext uri="{BB962C8B-B14F-4D97-AF65-F5344CB8AC3E}">
        <p14:creationId xmlns:p14="http://schemas.microsoft.com/office/powerpoint/2010/main" val="71059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/>
              <a:t>Conflicting </a:t>
            </a:r>
            <a:r>
              <a:rPr lang="en-GB" dirty="0" smtClean="0"/>
              <a:t>Methods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Physically Based Rendering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Useful PBR references:</a:t>
            </a:r>
          </a:p>
          <a:p>
            <a:pPr>
              <a:lnSpc>
                <a:spcPct val="90000"/>
              </a:lnSpc>
            </a:pPr>
            <a:endParaRPr lang="en-GB" sz="2000" dirty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3"/>
              </a:rPr>
              <a:t>https://</a:t>
            </a:r>
            <a:r>
              <a:rPr lang="en-GB" sz="1200" dirty="0" smtClean="0">
                <a:hlinkClick r:id="rId3"/>
              </a:rPr>
              <a:t>disney-animation.s3.amazonaws.com/library/s2012_pbs_disney_brdf_notes_v2.pdf</a:t>
            </a:r>
            <a:r>
              <a:rPr lang="en-GB" sz="1200" dirty="0" smtClean="0"/>
              <a:t> </a:t>
            </a:r>
          </a:p>
          <a:p>
            <a:pPr lvl="1">
              <a:lnSpc>
                <a:spcPct val="90000"/>
              </a:lnSpc>
            </a:pPr>
            <a:endParaRPr lang="en-GB" sz="1200" dirty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4"/>
              </a:rPr>
              <a:t>https://seblagarde.wordpress.com/2013/04/29/memo-on-fresnel-equations</a:t>
            </a:r>
            <a:r>
              <a:rPr lang="en-GB" sz="1200" dirty="0" smtClean="0">
                <a:hlinkClick r:id="rId4"/>
              </a:rPr>
              <a:t>/</a:t>
            </a:r>
            <a:endParaRPr lang="en-GB" sz="1200" dirty="0" smtClean="0"/>
          </a:p>
          <a:p>
            <a:pPr lvl="1">
              <a:lnSpc>
                <a:spcPct val="90000"/>
              </a:lnSpc>
            </a:pPr>
            <a:endParaRPr lang="en-GB" sz="1200" dirty="0" smtClean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5"/>
              </a:rPr>
              <a:t>https://www.cs.virginia.edu/~</a:t>
            </a:r>
            <a:r>
              <a:rPr lang="en-GB" sz="1200" dirty="0" smtClean="0">
                <a:hlinkClick r:id="rId5"/>
              </a:rPr>
              <a:t>jdl/bib/appearance/analytic%20models/schlick94b.pdf</a:t>
            </a:r>
            <a:endParaRPr lang="en-GB" sz="1200" dirty="0" smtClean="0"/>
          </a:p>
          <a:p>
            <a:pPr lvl="1">
              <a:lnSpc>
                <a:spcPct val="90000"/>
              </a:lnSpc>
            </a:pPr>
            <a:endParaRPr lang="en-GB" sz="1200" dirty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6"/>
              </a:rPr>
              <a:t>http://</a:t>
            </a:r>
            <a:r>
              <a:rPr lang="en-GB" sz="1200" dirty="0" smtClean="0">
                <a:hlinkClick r:id="rId6"/>
              </a:rPr>
              <a:t>www.codinglabs.net/article_physically_based_rendering_cook_torrance.aspx</a:t>
            </a:r>
            <a:endParaRPr lang="en-GB" sz="1200" dirty="0" smtClean="0"/>
          </a:p>
          <a:p>
            <a:pPr lvl="1">
              <a:lnSpc>
                <a:spcPct val="90000"/>
              </a:lnSpc>
            </a:pPr>
            <a:endParaRPr lang="en-GB" sz="1200" dirty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7"/>
              </a:rPr>
              <a:t>http://</a:t>
            </a:r>
            <a:r>
              <a:rPr lang="en-GB" sz="1200" dirty="0" smtClean="0">
                <a:hlinkClick r:id="rId7"/>
              </a:rPr>
              <a:t>simonstechblog.blogspot.com/2011/12/microfacet-brdf.html</a:t>
            </a:r>
            <a:r>
              <a:rPr lang="en-GB" sz="1200" dirty="0" smtClean="0"/>
              <a:t> </a:t>
            </a:r>
          </a:p>
          <a:p>
            <a:pPr lvl="1">
              <a:lnSpc>
                <a:spcPct val="90000"/>
              </a:lnSpc>
            </a:pPr>
            <a:endParaRPr lang="en-GB" sz="1200" dirty="0" smtClean="0"/>
          </a:p>
          <a:p>
            <a:pPr lvl="1">
              <a:lnSpc>
                <a:spcPct val="90000"/>
              </a:lnSpc>
            </a:pPr>
            <a:r>
              <a:rPr lang="en-GB" sz="1200" dirty="0">
                <a:hlinkClick r:id="rId8"/>
              </a:rPr>
              <a:t>http://</a:t>
            </a:r>
            <a:r>
              <a:rPr lang="en-GB" sz="1200" dirty="0" smtClean="0">
                <a:hlinkClick r:id="rId8"/>
              </a:rPr>
              <a:t>renderwonk.com/publications/s2010-shading-course/hoffman/s2010_physically_based_shading_hoffman_a_notes.pdf</a:t>
            </a:r>
            <a:r>
              <a:rPr lang="en-GB" sz="1200" dirty="0" smtClean="0"/>
              <a:t> </a:t>
            </a:r>
            <a:endParaRPr lang="en-GB" sz="1200" dirty="0"/>
          </a:p>
          <a:p>
            <a:pPr lvl="1">
              <a:lnSpc>
                <a:spcPct val="90000"/>
              </a:lnSpc>
            </a:pPr>
            <a:endParaRPr lang="en-GB" sz="2000" dirty="0" smtClean="0"/>
          </a:p>
          <a:p>
            <a:pPr lvl="1">
              <a:lnSpc>
                <a:spcPct val="90000"/>
              </a:lnSpc>
            </a:pPr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2037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Motivations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Why is PBR important to us for making games?</a:t>
            </a:r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>
              <a:lnSpc>
                <a:spcPct val="90000"/>
              </a:lnSpc>
            </a:pPr>
            <a:r>
              <a:rPr lang="en-GB" sz="2000" i="1" dirty="0" smtClean="0"/>
              <a:t>Search for realism</a:t>
            </a:r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r>
              <a:rPr lang="en-GB" sz="2000" i="1" dirty="0" smtClean="0"/>
              <a:t>Offline techniques </a:t>
            </a:r>
            <a:r>
              <a:rPr lang="en-GB" sz="2000" i="1" dirty="0" smtClean="0">
                <a:sym typeface="Wingdings" panose="05000000000000000000" pitchFamily="2" charset="2"/>
              </a:rPr>
              <a:t> </a:t>
            </a:r>
            <a:r>
              <a:rPr lang="en-GB" sz="2000" i="1" dirty="0" smtClean="0"/>
              <a:t>real-time</a:t>
            </a:r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r>
              <a:rPr lang="en-GB" sz="2000" i="1" dirty="0" smtClean="0"/>
              <a:t>Graphics has been heading towards PBR for some years, so it’s likely to be important if you want to make games in the future</a:t>
            </a:r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255165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Motivations: The Quest for Photorealism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>
              <a:lnSpc>
                <a:spcPct val="90000"/>
              </a:lnSpc>
            </a:pPr>
            <a:endParaRPr lang="en-GB" sz="2000" i="1" dirty="0" smtClean="0"/>
          </a:p>
          <a:p>
            <a:pPr>
              <a:lnSpc>
                <a:spcPct val="90000"/>
              </a:lnSpc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/>
          </a:p>
          <a:p>
            <a:pPr marL="0" indent="0">
              <a:lnSpc>
                <a:spcPct val="90000"/>
              </a:lnSpc>
              <a:buNone/>
            </a:pPr>
            <a:r>
              <a:rPr lang="en-GB" sz="500" dirty="0">
                <a:hlinkClick r:id="rId3"/>
              </a:rPr>
              <a:t>https://3das.com/photorealistic-3d-renderings/</a:t>
            </a:r>
            <a:endParaRPr lang="en-GB" sz="500" i="1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281263"/>
            <a:ext cx="7239000" cy="380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917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 smtClean="0"/>
              <a:t>Motivations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GB" sz="2000" dirty="0" smtClean="0"/>
              <a:t>Ray-tracing and Real-time rendering</a:t>
            </a:r>
          </a:p>
          <a:p>
            <a:pPr lvl="1">
              <a:lnSpc>
                <a:spcPct val="90000"/>
              </a:lnSpc>
            </a:pPr>
            <a:endParaRPr lang="en-GB" sz="1600" i="1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PBR first appeared in ray tracing</a:t>
            </a:r>
          </a:p>
          <a:p>
            <a:pPr>
              <a:lnSpc>
                <a:spcPct val="90000"/>
              </a:lnSpc>
            </a:pPr>
            <a:endParaRPr lang="en-GB" sz="20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Many offline methods eventually become possible in real time</a:t>
            </a:r>
          </a:p>
          <a:p>
            <a:pPr lvl="1">
              <a:lnSpc>
                <a:spcPct val="90000"/>
              </a:lnSpc>
            </a:pPr>
            <a:r>
              <a:rPr lang="en-GB" sz="1800" dirty="0" smtClean="0"/>
              <a:t>Hardware speed and memory increase</a:t>
            </a:r>
          </a:p>
          <a:p>
            <a:pPr lvl="1">
              <a:lnSpc>
                <a:spcPct val="90000"/>
              </a:lnSpc>
            </a:pPr>
            <a:r>
              <a:rPr lang="en-GB" sz="1800" dirty="0" smtClean="0"/>
              <a:t>Hardware features increase – e.g. more complex </a:t>
            </a:r>
            <a:r>
              <a:rPr lang="en-GB" sz="1800" dirty="0" err="1" smtClean="0"/>
              <a:t>shaders</a:t>
            </a:r>
            <a:endParaRPr lang="en-GB" sz="1800" dirty="0" smtClean="0"/>
          </a:p>
          <a:p>
            <a:pPr>
              <a:lnSpc>
                <a:spcPct val="90000"/>
              </a:lnSpc>
            </a:pPr>
            <a:endParaRPr lang="en-GB" sz="2000" dirty="0" smtClean="0"/>
          </a:p>
          <a:p>
            <a:pPr>
              <a:lnSpc>
                <a:spcPct val="90000"/>
              </a:lnSpc>
            </a:pPr>
            <a:r>
              <a:rPr lang="en-GB" sz="2000" dirty="0" smtClean="0"/>
              <a:t>Thus, looking at offline techniques is very important for us</a:t>
            </a:r>
            <a:endParaRPr lang="en-GB" sz="2000" dirty="0"/>
          </a:p>
          <a:p>
            <a:pPr marL="0" indent="0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150841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000" b="1" dirty="0" smtClean="0"/>
              <a:t>Why is PBR important?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GB" sz="2000" b="1" dirty="0" smtClean="0"/>
          </a:p>
          <a:p>
            <a:pPr algn="just">
              <a:lnSpc>
                <a:spcPct val="90000"/>
              </a:lnSpc>
            </a:pPr>
            <a:r>
              <a:rPr lang="en-GB" sz="1800" dirty="0" smtClean="0"/>
              <a:t>PBR is slower than ‘traditional’ rendering (e.g. </a:t>
            </a:r>
            <a:r>
              <a:rPr lang="en-GB" sz="1800" dirty="0" err="1" smtClean="0"/>
              <a:t>Phong</a:t>
            </a:r>
            <a:r>
              <a:rPr lang="en-GB" sz="1800" dirty="0" smtClean="0"/>
              <a:t>) and less flexible</a:t>
            </a:r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r>
              <a:rPr lang="en-GB" sz="1800" dirty="0" smtClean="0"/>
              <a:t>But, PBR does have some key practical advantages:</a:t>
            </a:r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lvl="1" algn="just">
              <a:lnSpc>
                <a:spcPct val="90000"/>
              </a:lnSpc>
            </a:pPr>
            <a:r>
              <a:rPr lang="en-GB" sz="1800" dirty="0" smtClean="0"/>
              <a:t>More consistent and gives more reliable visuals</a:t>
            </a:r>
          </a:p>
          <a:p>
            <a:pPr lvl="1" algn="just">
              <a:lnSpc>
                <a:spcPct val="90000"/>
              </a:lnSpc>
            </a:pPr>
            <a:endParaRPr lang="en-GB" sz="1800" dirty="0"/>
          </a:p>
          <a:p>
            <a:pPr lvl="1" algn="just">
              <a:lnSpc>
                <a:spcPct val="90000"/>
              </a:lnSpc>
            </a:pPr>
            <a:r>
              <a:rPr lang="en-GB" sz="1800" dirty="0"/>
              <a:t>Can be easier for artists</a:t>
            </a:r>
          </a:p>
          <a:p>
            <a:pPr lvl="1"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lvl="1" algn="just">
              <a:lnSpc>
                <a:spcPct val="90000"/>
              </a:lnSpc>
            </a:pPr>
            <a:endParaRPr lang="en-GB" sz="16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algn="just">
              <a:lnSpc>
                <a:spcPct val="90000"/>
              </a:lnSpc>
            </a:pPr>
            <a:endParaRPr lang="en-GB" sz="2000" i="1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marL="0" indent="0" algn="just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224923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indent="0"/>
            <a:r>
              <a:rPr lang="en-GB" dirty="0" smtClean="0"/>
              <a:t>Intro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ct val="90000"/>
              </a:lnSpc>
              <a:buNone/>
            </a:pPr>
            <a:r>
              <a:rPr lang="en-GB" sz="2400" b="1" dirty="0"/>
              <a:t>Consistency and R</a:t>
            </a:r>
            <a:r>
              <a:rPr lang="en-GB" sz="2400" b="1" dirty="0" smtClean="0"/>
              <a:t>eliability</a:t>
            </a:r>
            <a:endParaRPr lang="en-GB" sz="2400" b="1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r>
              <a:rPr lang="en-GB" sz="2000" dirty="0" smtClean="0"/>
              <a:t>Easier to move object assets from one environment to another:</a:t>
            </a:r>
          </a:p>
          <a:p>
            <a:pPr lvl="1" algn="just">
              <a:lnSpc>
                <a:spcPct val="90000"/>
              </a:lnSpc>
            </a:pPr>
            <a:r>
              <a:rPr lang="en-GB" sz="1800" dirty="0" smtClean="0"/>
              <a:t>Materials behave as expected in different lighting conditions without needing to be adjusted (which is sometimes needed in traditional approaches).</a:t>
            </a:r>
          </a:p>
          <a:p>
            <a:pPr lvl="1" algn="just">
              <a:lnSpc>
                <a:spcPct val="90000"/>
              </a:lnSpc>
            </a:pPr>
            <a:endParaRPr lang="en-GB" sz="1800" dirty="0" smtClean="0"/>
          </a:p>
          <a:p>
            <a:pPr lvl="1" algn="just">
              <a:lnSpc>
                <a:spcPct val="90000"/>
              </a:lnSpc>
            </a:pPr>
            <a:r>
              <a:rPr lang="en-GB" sz="1800" dirty="0" smtClean="0"/>
              <a:t>This gives a more standard approach and means assets can just be dropped into a scene much more easily.</a:t>
            </a:r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r>
              <a:rPr lang="en-GB" sz="2000" dirty="0" smtClean="0"/>
              <a:t>Work from different artists is more consistent, great for team efforts</a:t>
            </a: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18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lvl="1" algn="just">
              <a:lnSpc>
                <a:spcPct val="90000"/>
              </a:lnSpc>
            </a:pPr>
            <a:endParaRPr lang="en-GB" sz="16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dirty="0"/>
          </a:p>
          <a:p>
            <a:pPr algn="just">
              <a:lnSpc>
                <a:spcPct val="90000"/>
              </a:lnSpc>
            </a:pPr>
            <a:endParaRPr lang="en-GB" sz="2000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algn="just">
              <a:lnSpc>
                <a:spcPct val="90000"/>
              </a:lnSpc>
            </a:pPr>
            <a:endParaRPr lang="en-GB" sz="2000" i="1" dirty="0" smtClean="0"/>
          </a:p>
          <a:p>
            <a:pPr algn="just">
              <a:lnSpc>
                <a:spcPct val="90000"/>
              </a:lnSpc>
            </a:pPr>
            <a:endParaRPr lang="en-GB" sz="2000" i="1" dirty="0"/>
          </a:p>
          <a:p>
            <a:pPr marL="0" indent="0" algn="just">
              <a:lnSpc>
                <a:spcPct val="90000"/>
              </a:lnSpc>
              <a:buNone/>
            </a:pPr>
            <a:endParaRPr lang="en-GB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415636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 template">
  <a:themeElements>
    <a:clrScheme name="Arial Academic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 Academic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rial Academi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ial Academi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ial Academi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ial Academi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ial Academi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ial Academi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ial Academi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7034</TotalTime>
  <Words>1917</Words>
  <Application>Microsoft Office PowerPoint</Application>
  <PresentationFormat>On-screen Show (4:3)</PresentationFormat>
  <Paragraphs>646</Paragraphs>
  <Slides>43</Slides>
  <Notes>43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powerpoint template</vt:lpstr>
      <vt:lpstr>GCP Lecture 4  PBR Part 1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Intro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Physically Based Rendering</vt:lpstr>
      <vt:lpstr>Conflicting Methods</vt:lpstr>
      <vt:lpstr>Conflicting Methods</vt:lpstr>
      <vt:lpstr>Conflicting Methods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Leigh McLoughlin</dc:creator>
  <cp:lastModifiedBy>Leigh,McLoughlin</cp:lastModifiedBy>
  <cp:revision>446</cp:revision>
  <dcterms:created xsi:type="dcterms:W3CDTF">2006-08-16T00:00:00Z</dcterms:created>
  <dcterms:modified xsi:type="dcterms:W3CDTF">2019-10-11T14:01:06Z</dcterms:modified>
</cp:coreProperties>
</file>

<file path=docProps/thumbnail.jpeg>
</file>